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9"/>
  </p:notesMasterIdLst>
  <p:sldIdLst>
    <p:sldId id="336" r:id="rId2"/>
    <p:sldId id="259" r:id="rId3"/>
    <p:sldId id="258" r:id="rId4"/>
    <p:sldId id="260" r:id="rId5"/>
    <p:sldId id="261" r:id="rId6"/>
    <p:sldId id="262" r:id="rId7"/>
    <p:sldId id="263" r:id="rId8"/>
    <p:sldId id="265" r:id="rId9"/>
    <p:sldId id="264"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7" r:id="rId78"/>
  </p:sldIdLst>
  <p:sldSz cx="9144000" cy="6858000" type="screen4x3"/>
  <p:notesSz cx="6858000" cy="9144000"/>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495" autoAdjust="0"/>
    <p:restoredTop sz="90000" autoAdjust="0"/>
  </p:normalViewPr>
  <p:slideViewPr>
    <p:cSldViewPr>
      <p:cViewPr varScale="1">
        <p:scale>
          <a:sx n="107" d="100"/>
          <a:sy n="107" d="100"/>
        </p:scale>
        <p:origin x="1572"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0BB9AA-D307-4D66-90B7-94337A813EB8}" type="datetimeFigureOut">
              <a:rPr lang="en-US" smtClean="0"/>
              <a:pPr/>
              <a:t>1/27/2021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9BA2929-0C12-4FAD-8E1F-D68DF320363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28 cavers who participated stayed in two houses overlooking the</a:t>
            </a:r>
            <a:r>
              <a:rPr lang="en-US" baseline="0" dirty="0"/>
              <a:t> entrance to Carlsbad Caverns.</a:t>
            </a:r>
            <a:endParaRPr lang="en-US" dirty="0"/>
          </a:p>
        </p:txBody>
      </p:sp>
      <p:sp>
        <p:nvSpPr>
          <p:cNvPr id="4" name="Slide Number Placeholder 3"/>
          <p:cNvSpPr>
            <a:spLocks noGrp="1"/>
          </p:cNvSpPr>
          <p:nvPr>
            <p:ph type="sldNum" sz="quarter" idx="10"/>
          </p:nvPr>
        </p:nvSpPr>
        <p:spPr/>
        <p:txBody>
          <a:bodyPr/>
          <a:lstStyle/>
          <a:p>
            <a:fld id="{D9BA2929-0C12-4FAD-8E1F-D68DF3203635}"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Working the cave was quite pleasant and the hours and days passed quickly.</a:t>
            </a:r>
          </a:p>
        </p:txBody>
      </p:sp>
      <p:sp>
        <p:nvSpPr>
          <p:cNvPr id="4" name="Slide Number Placeholder 3"/>
          <p:cNvSpPr>
            <a:spLocks noGrp="1"/>
          </p:cNvSpPr>
          <p:nvPr>
            <p:ph type="sldNum" sz="quarter" idx="10"/>
          </p:nvPr>
        </p:nvSpPr>
        <p:spPr/>
        <p:txBody>
          <a:bodyPr/>
          <a:lstStyle/>
          <a:p>
            <a:fld id="{D9BA2929-0C12-4FAD-8E1F-D68DF3203635}" type="slidenum">
              <a:rPr lang="en-US" smtClean="0"/>
              <a:pPr/>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All the while</a:t>
            </a:r>
            <a:r>
              <a:rPr lang="en-US" baseline="0" dirty="0"/>
              <a:t> tourists looked over your shoulder and asked questions like “Are you digging for gold?””</a:t>
            </a:r>
            <a:endParaRPr lang="en-US" dirty="0"/>
          </a:p>
        </p:txBody>
      </p:sp>
      <p:sp>
        <p:nvSpPr>
          <p:cNvPr id="4" name="Slide Number Placeholder 3"/>
          <p:cNvSpPr>
            <a:spLocks noGrp="1"/>
          </p:cNvSpPr>
          <p:nvPr>
            <p:ph type="sldNum" sz="quarter" idx="10"/>
          </p:nvPr>
        </p:nvSpPr>
        <p:spPr/>
        <p:txBody>
          <a:bodyPr/>
          <a:lstStyle/>
          <a:p>
            <a:fld id="{D9BA2929-0C12-4FAD-8E1F-D68DF3203635}" type="slidenum">
              <a:rPr lang="en-US" smtClean="0"/>
              <a:pPr/>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Gradually rocks and pebbles that littered</a:t>
            </a:r>
            <a:r>
              <a:rPr lang="en-US" baseline="0" dirty="0"/>
              <a:t> the floor were cleared away and the remaining dust was removed.</a:t>
            </a:r>
            <a:endParaRPr lang="en-US" dirty="0"/>
          </a:p>
        </p:txBody>
      </p:sp>
      <p:sp>
        <p:nvSpPr>
          <p:cNvPr id="4" name="Slide Number Placeholder 3"/>
          <p:cNvSpPr>
            <a:spLocks noGrp="1"/>
          </p:cNvSpPr>
          <p:nvPr>
            <p:ph type="sldNum" sz="quarter" idx="10"/>
          </p:nvPr>
        </p:nvSpPr>
        <p:spPr/>
        <p:txBody>
          <a:bodyPr/>
          <a:lstStyle/>
          <a:p>
            <a:fld id="{D9BA2929-0C12-4FAD-8E1F-D68DF3203635}" type="slidenum">
              <a:rPr lang="en-US" smtClean="0"/>
              <a:pPr/>
              <a:t>14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debris</a:t>
            </a:r>
            <a:r>
              <a:rPr lang="en-US" baseline="0" dirty="0"/>
              <a:t> was loaded in wheelbarrows and hauled away.</a:t>
            </a:r>
            <a:endParaRPr lang="en-US" dirty="0"/>
          </a:p>
        </p:txBody>
      </p:sp>
      <p:sp>
        <p:nvSpPr>
          <p:cNvPr id="4" name="Slide Number Placeholder 3"/>
          <p:cNvSpPr>
            <a:spLocks noGrp="1"/>
          </p:cNvSpPr>
          <p:nvPr>
            <p:ph type="sldNum" sz="quarter" idx="10"/>
          </p:nvPr>
        </p:nvSpPr>
        <p:spPr/>
        <p:txBody>
          <a:bodyPr/>
          <a:lstStyle/>
          <a:p>
            <a:fld id="{D9BA2929-0C12-4FAD-8E1F-D68DF3203635}" type="slidenum">
              <a:rPr lang="en-US" smtClean="0"/>
              <a:pPr/>
              <a:t>18</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By the end of the day we</a:t>
            </a:r>
            <a:r>
              <a:rPr lang="en-US" baseline="0" dirty="0"/>
              <a:t> were tired, but it was worth it. </a:t>
            </a:r>
            <a:endParaRPr lang="en-US" dirty="0"/>
          </a:p>
        </p:txBody>
      </p:sp>
      <p:sp>
        <p:nvSpPr>
          <p:cNvPr id="4" name="Slide Number Placeholder 3"/>
          <p:cNvSpPr>
            <a:spLocks noGrp="1"/>
          </p:cNvSpPr>
          <p:nvPr>
            <p:ph type="sldNum" sz="quarter" idx="10"/>
          </p:nvPr>
        </p:nvSpPr>
        <p:spPr/>
        <p:txBody>
          <a:bodyPr/>
          <a:lstStyle/>
          <a:p>
            <a:fld id="{D9BA2929-0C12-4FAD-8E1F-D68DF3203635}" type="slidenum">
              <a:rPr lang="en-US" smtClean="0"/>
              <a:pPr/>
              <a:t>19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Rimstone pools</a:t>
            </a:r>
            <a:r>
              <a:rPr lang="en-US" baseline="0" dirty="0"/>
              <a:t> were uncovered (Before)</a:t>
            </a:r>
            <a:endParaRPr lang="en-US" dirty="0"/>
          </a:p>
        </p:txBody>
      </p:sp>
      <p:sp>
        <p:nvSpPr>
          <p:cNvPr id="4" name="Slide Number Placeholder 3"/>
          <p:cNvSpPr>
            <a:spLocks noGrp="1"/>
          </p:cNvSpPr>
          <p:nvPr>
            <p:ph type="sldNum" sz="quarter" idx="10"/>
          </p:nvPr>
        </p:nvSpPr>
        <p:spPr/>
        <p:txBody>
          <a:bodyPr/>
          <a:lstStyle/>
          <a:p>
            <a:fld id="{D9BA2929-0C12-4FAD-8E1F-D68DF3203635}" type="slidenum">
              <a:rPr lang="en-US" smtClean="0"/>
              <a:pPr/>
              <a:t>20</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(After)</a:t>
            </a:r>
          </a:p>
        </p:txBody>
      </p:sp>
      <p:sp>
        <p:nvSpPr>
          <p:cNvPr id="4" name="Slide Number Placeholder 3"/>
          <p:cNvSpPr>
            <a:spLocks noGrp="1"/>
          </p:cNvSpPr>
          <p:nvPr>
            <p:ph type="sldNum" sz="quarter" idx="10"/>
          </p:nvPr>
        </p:nvSpPr>
        <p:spPr/>
        <p:txBody>
          <a:bodyPr/>
          <a:lstStyle/>
          <a:p>
            <a:fld id="{D9BA2929-0C12-4FAD-8E1F-D68DF3203635}" type="slidenum">
              <a:rPr lang="en-US" smtClean="0"/>
              <a:pPr/>
              <a:t>21</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Debris removed from the floor</a:t>
            </a:r>
            <a:r>
              <a:rPr lang="en-US" baseline="0" dirty="0"/>
              <a:t> (Before)</a:t>
            </a:r>
            <a:endParaRPr lang="en-US" dirty="0"/>
          </a:p>
        </p:txBody>
      </p:sp>
      <p:sp>
        <p:nvSpPr>
          <p:cNvPr id="4" name="Slide Number Placeholder 3"/>
          <p:cNvSpPr>
            <a:spLocks noGrp="1"/>
          </p:cNvSpPr>
          <p:nvPr>
            <p:ph type="sldNum" sz="quarter" idx="10"/>
          </p:nvPr>
        </p:nvSpPr>
        <p:spPr/>
        <p:txBody>
          <a:bodyPr/>
          <a:lstStyle/>
          <a:p>
            <a:fld id="{D9BA2929-0C12-4FAD-8E1F-D68DF3203635}" type="slidenum">
              <a:rPr lang="en-US" smtClean="0"/>
              <a:pPr/>
              <a:t>22</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(After)</a:t>
            </a:r>
          </a:p>
        </p:txBody>
      </p:sp>
      <p:sp>
        <p:nvSpPr>
          <p:cNvPr id="4" name="Slide Number Placeholder 3"/>
          <p:cNvSpPr>
            <a:spLocks noGrp="1"/>
          </p:cNvSpPr>
          <p:nvPr>
            <p:ph type="sldNum" sz="quarter" idx="10"/>
          </p:nvPr>
        </p:nvSpPr>
        <p:spPr/>
        <p:txBody>
          <a:bodyPr/>
          <a:lstStyle/>
          <a:p>
            <a:fld id="{D9BA2929-0C12-4FAD-8E1F-D68DF3203635}" type="slidenum">
              <a:rPr lang="en-US" smtClean="0"/>
              <a:pPr/>
              <a:t>23</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And the cave floor returned to its natural state before trail</a:t>
            </a:r>
            <a:r>
              <a:rPr lang="en-US" baseline="0" dirty="0"/>
              <a:t> construction (Before)</a:t>
            </a:r>
            <a:endParaRPr lang="en-US" dirty="0"/>
          </a:p>
        </p:txBody>
      </p:sp>
      <p:sp>
        <p:nvSpPr>
          <p:cNvPr id="4" name="Slide Number Placeholder 3"/>
          <p:cNvSpPr>
            <a:spLocks noGrp="1"/>
          </p:cNvSpPr>
          <p:nvPr>
            <p:ph type="sldNum" sz="quarter" idx="10"/>
          </p:nvPr>
        </p:nvSpPr>
        <p:spPr/>
        <p:txBody>
          <a:bodyPr/>
          <a:lstStyle/>
          <a:p>
            <a:fld id="{D9BA2929-0C12-4FAD-8E1F-D68DF3203635}" type="slidenum">
              <a:rPr lang="en-US" smtClean="0"/>
              <a:pPr/>
              <a:t>24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Carlsbad</a:t>
            </a:r>
            <a:r>
              <a:rPr lang="en-US" baseline="0" dirty="0"/>
              <a:t> Caverns entrance.</a:t>
            </a:r>
            <a:endParaRPr lang="en-US" dirty="0"/>
          </a:p>
        </p:txBody>
      </p:sp>
      <p:sp>
        <p:nvSpPr>
          <p:cNvPr id="4" name="Slide Number Placeholder 3"/>
          <p:cNvSpPr>
            <a:spLocks noGrp="1"/>
          </p:cNvSpPr>
          <p:nvPr>
            <p:ph type="sldNum" sz="quarter" idx="10"/>
          </p:nvPr>
        </p:nvSpPr>
        <p:spPr/>
        <p:txBody>
          <a:bodyPr/>
          <a:lstStyle/>
          <a:p>
            <a:fld id="{D9BA2929-0C12-4FAD-8E1F-D68DF3203635}" type="slidenum">
              <a:rPr lang="en-US" smtClean="0"/>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(After)</a:t>
            </a:r>
          </a:p>
        </p:txBody>
      </p:sp>
      <p:sp>
        <p:nvSpPr>
          <p:cNvPr id="4" name="Slide Number Placeholder 3"/>
          <p:cNvSpPr>
            <a:spLocks noGrp="1"/>
          </p:cNvSpPr>
          <p:nvPr>
            <p:ph type="sldNum" sz="quarter" idx="10"/>
          </p:nvPr>
        </p:nvSpPr>
        <p:spPr/>
        <p:txBody>
          <a:bodyPr/>
          <a:lstStyle/>
          <a:p>
            <a:fld id="{D9BA2929-0C12-4FAD-8E1F-D68DF3203635}" type="slidenum">
              <a:rPr lang="en-US" smtClean="0"/>
              <a:pPr/>
              <a:t>25</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Much had changed as a result of our efforts (Before)</a:t>
            </a:r>
          </a:p>
        </p:txBody>
      </p:sp>
      <p:sp>
        <p:nvSpPr>
          <p:cNvPr id="4" name="Slide Number Placeholder 3"/>
          <p:cNvSpPr>
            <a:spLocks noGrp="1"/>
          </p:cNvSpPr>
          <p:nvPr>
            <p:ph type="sldNum" sz="quarter" idx="10"/>
          </p:nvPr>
        </p:nvSpPr>
        <p:spPr/>
        <p:txBody>
          <a:bodyPr/>
          <a:lstStyle/>
          <a:p>
            <a:fld id="{D9BA2929-0C12-4FAD-8E1F-D68DF3203635}" type="slidenum">
              <a:rPr lang="en-US" smtClean="0"/>
              <a:pPr/>
              <a:t>26</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(After)</a:t>
            </a:r>
          </a:p>
        </p:txBody>
      </p:sp>
      <p:sp>
        <p:nvSpPr>
          <p:cNvPr id="4" name="Slide Number Placeholder 3"/>
          <p:cNvSpPr>
            <a:spLocks noGrp="1"/>
          </p:cNvSpPr>
          <p:nvPr>
            <p:ph type="sldNum" sz="quarter" idx="10"/>
          </p:nvPr>
        </p:nvSpPr>
        <p:spPr/>
        <p:txBody>
          <a:bodyPr/>
          <a:lstStyle/>
          <a:p>
            <a:fld id="{D9BA2929-0C12-4FAD-8E1F-D68DF3203635}" type="slidenum">
              <a:rPr lang="en-US" smtClean="0"/>
              <a:pPr/>
              <a:t>27</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While we worked during the day, Ron let us see some of the wild portions of the cave by night. </a:t>
            </a:r>
          </a:p>
        </p:txBody>
      </p:sp>
      <p:sp>
        <p:nvSpPr>
          <p:cNvPr id="4" name="Slide Number Placeholder 3"/>
          <p:cNvSpPr>
            <a:spLocks noGrp="1"/>
          </p:cNvSpPr>
          <p:nvPr>
            <p:ph type="sldNum" sz="quarter" idx="10"/>
          </p:nvPr>
        </p:nvSpPr>
        <p:spPr/>
        <p:txBody>
          <a:bodyPr/>
          <a:lstStyle/>
          <a:p>
            <a:fld id="{D9BA2929-0C12-4FAD-8E1F-D68DF3203635}" type="slidenum">
              <a:rPr lang="en-US" smtClean="0"/>
              <a:pPr/>
              <a:t>28</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One evening we explored the Left Hand Tunnel, seeing the Vegetable Patch along the way. </a:t>
            </a:r>
          </a:p>
        </p:txBody>
      </p:sp>
      <p:sp>
        <p:nvSpPr>
          <p:cNvPr id="4" name="Slide Number Placeholder 3"/>
          <p:cNvSpPr>
            <a:spLocks noGrp="1"/>
          </p:cNvSpPr>
          <p:nvPr>
            <p:ph type="sldNum" sz="quarter" idx="10"/>
          </p:nvPr>
        </p:nvSpPr>
        <p:spPr/>
        <p:txBody>
          <a:bodyPr/>
          <a:lstStyle/>
          <a:p>
            <a:fld id="{D9BA2929-0C12-4FAD-8E1F-D68DF3203635}" type="slidenum">
              <a:rPr lang="en-US" smtClean="0"/>
              <a:pPr/>
              <a:t>29</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We passed by several small pools</a:t>
            </a:r>
            <a:r>
              <a:rPr lang="en-US" baseline="0" dirty="0"/>
              <a:t> and</a:t>
            </a:r>
            <a:endParaRPr lang="en-US" dirty="0"/>
          </a:p>
        </p:txBody>
      </p:sp>
      <p:sp>
        <p:nvSpPr>
          <p:cNvPr id="4" name="Slide Number Placeholder 3"/>
          <p:cNvSpPr>
            <a:spLocks noGrp="1"/>
          </p:cNvSpPr>
          <p:nvPr>
            <p:ph type="sldNum" sz="quarter" idx="10"/>
          </p:nvPr>
        </p:nvSpPr>
        <p:spPr/>
        <p:txBody>
          <a:bodyPr/>
          <a:lstStyle/>
          <a:p>
            <a:fld id="{D9BA2929-0C12-4FAD-8E1F-D68DF3203635}" type="slidenum">
              <a:rPr lang="en-US" smtClean="0"/>
              <a:pPr/>
              <a:t>30</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 blister lying on the floor.</a:t>
            </a:r>
          </a:p>
        </p:txBody>
      </p:sp>
      <p:sp>
        <p:nvSpPr>
          <p:cNvPr id="4" name="Slide Number Placeholder 3"/>
          <p:cNvSpPr>
            <a:spLocks noGrp="1"/>
          </p:cNvSpPr>
          <p:nvPr>
            <p:ph type="sldNum" sz="quarter" idx="10"/>
          </p:nvPr>
        </p:nvSpPr>
        <p:spPr/>
        <p:txBody>
          <a:bodyPr/>
          <a:lstStyle/>
          <a:p>
            <a:fld id="{D9BA2929-0C12-4FAD-8E1F-D68DF3203635}" type="slidenum">
              <a:rPr lang="en-US" smtClean="0"/>
              <a:pPr/>
              <a:t>31</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One</a:t>
            </a:r>
            <a:r>
              <a:rPr lang="en-US" baseline="0" dirty="0"/>
              <a:t> of our tasks was to retrieve the old rope on the drop to Lake of the Clouds. It definitely needed replacing!</a:t>
            </a:r>
            <a:endParaRPr lang="en-US" dirty="0"/>
          </a:p>
        </p:txBody>
      </p:sp>
      <p:sp>
        <p:nvSpPr>
          <p:cNvPr id="4" name="Slide Number Placeholder 3"/>
          <p:cNvSpPr>
            <a:spLocks noGrp="1"/>
          </p:cNvSpPr>
          <p:nvPr>
            <p:ph type="sldNum" sz="quarter" idx="10"/>
          </p:nvPr>
        </p:nvSpPr>
        <p:spPr/>
        <p:txBody>
          <a:bodyPr/>
          <a:lstStyle/>
          <a:p>
            <a:fld id="{D9BA2929-0C12-4FAD-8E1F-D68DF3203635}" type="slidenum">
              <a:rPr lang="en-US" smtClean="0"/>
              <a:pPr/>
              <a:t>32</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We tied</a:t>
            </a:r>
            <a:r>
              <a:rPr lang="en-US" baseline="0" dirty="0"/>
              <a:t> off a new rope and started down the first of the 300 foot drop.</a:t>
            </a:r>
            <a:endParaRPr lang="en-US" dirty="0"/>
          </a:p>
        </p:txBody>
      </p:sp>
      <p:sp>
        <p:nvSpPr>
          <p:cNvPr id="4" name="Slide Number Placeholder 3"/>
          <p:cNvSpPr>
            <a:spLocks noGrp="1"/>
          </p:cNvSpPr>
          <p:nvPr>
            <p:ph type="sldNum" sz="quarter" idx="10"/>
          </p:nvPr>
        </p:nvSpPr>
        <p:spPr/>
        <p:txBody>
          <a:bodyPr/>
          <a:lstStyle/>
          <a:p>
            <a:fld id="{D9BA2929-0C12-4FAD-8E1F-D68DF3203635}" type="slidenum">
              <a:rPr lang="en-US" smtClean="0"/>
              <a:pPr/>
              <a:t>33</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Midway down  the drop there was a wide ledge.</a:t>
            </a:r>
          </a:p>
        </p:txBody>
      </p:sp>
      <p:sp>
        <p:nvSpPr>
          <p:cNvPr id="4" name="Slide Number Placeholder 3"/>
          <p:cNvSpPr>
            <a:spLocks noGrp="1"/>
          </p:cNvSpPr>
          <p:nvPr>
            <p:ph type="sldNum" sz="quarter" idx="10"/>
          </p:nvPr>
        </p:nvSpPr>
        <p:spPr/>
        <p:txBody>
          <a:bodyPr/>
          <a:lstStyle/>
          <a:p>
            <a:fld id="{D9BA2929-0C12-4FAD-8E1F-D68DF3203635}" type="slidenum">
              <a:rPr lang="en-US" smtClean="0"/>
              <a:pPr/>
              <a:t>38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Carlsbad</a:t>
            </a:r>
            <a:r>
              <a:rPr lang="en-US" baseline="0" dirty="0"/>
              <a:t> Caverns entrance.</a:t>
            </a:r>
            <a:endParaRPr lang="en-US" dirty="0"/>
          </a:p>
        </p:txBody>
      </p:sp>
      <p:sp>
        <p:nvSpPr>
          <p:cNvPr id="4" name="Slide Number Placeholder 3"/>
          <p:cNvSpPr>
            <a:spLocks noGrp="1"/>
          </p:cNvSpPr>
          <p:nvPr>
            <p:ph type="sldNum" sz="quarter" idx="10"/>
          </p:nvPr>
        </p:nvSpPr>
        <p:spPr/>
        <p:txBody>
          <a:bodyPr/>
          <a:lstStyle/>
          <a:p>
            <a:fld id="{D9BA2929-0C12-4FAD-8E1F-D68DF3203635}" type="slidenum">
              <a:rPr lang="en-US" smtClean="0"/>
              <a:pPr/>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We tied off a second rope and continued down. </a:t>
            </a:r>
          </a:p>
        </p:txBody>
      </p:sp>
      <p:sp>
        <p:nvSpPr>
          <p:cNvPr id="4" name="Slide Number Placeholder 3"/>
          <p:cNvSpPr>
            <a:spLocks noGrp="1"/>
          </p:cNvSpPr>
          <p:nvPr>
            <p:ph type="sldNum" sz="quarter" idx="10"/>
          </p:nvPr>
        </p:nvSpPr>
        <p:spPr/>
        <p:txBody>
          <a:bodyPr/>
          <a:lstStyle/>
          <a:p>
            <a:fld id="{D9BA2929-0C12-4FAD-8E1F-D68DF3203635}" type="slidenum">
              <a:rPr lang="en-US" smtClean="0"/>
              <a:pPr/>
              <a:t>39</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drop was steep,</a:t>
            </a:r>
          </a:p>
        </p:txBody>
      </p:sp>
      <p:sp>
        <p:nvSpPr>
          <p:cNvPr id="4" name="Slide Number Placeholder 3"/>
          <p:cNvSpPr>
            <a:spLocks noGrp="1"/>
          </p:cNvSpPr>
          <p:nvPr>
            <p:ph type="sldNum" sz="quarter" idx="10"/>
          </p:nvPr>
        </p:nvSpPr>
        <p:spPr/>
        <p:txBody>
          <a:bodyPr/>
          <a:lstStyle/>
          <a:p>
            <a:fld id="{D9BA2929-0C12-4FAD-8E1F-D68DF3203635}" type="slidenum">
              <a:rPr lang="en-US" smtClean="0"/>
              <a:pPr/>
              <a:t>40</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but the</a:t>
            </a:r>
            <a:r>
              <a:rPr lang="en-US" baseline="0" dirty="0"/>
              <a:t> rope was only needed as a </a:t>
            </a:r>
            <a:r>
              <a:rPr lang="en-US" baseline="0" dirty="0" err="1"/>
              <a:t>handline</a:t>
            </a:r>
            <a:r>
              <a:rPr lang="en-US" baseline="0" dirty="0"/>
              <a:t>.</a:t>
            </a:r>
            <a:endParaRPr lang="en-US" dirty="0"/>
          </a:p>
        </p:txBody>
      </p:sp>
      <p:sp>
        <p:nvSpPr>
          <p:cNvPr id="4" name="Slide Number Placeholder 3"/>
          <p:cNvSpPr>
            <a:spLocks noGrp="1"/>
          </p:cNvSpPr>
          <p:nvPr>
            <p:ph type="sldNum" sz="quarter" idx="10"/>
          </p:nvPr>
        </p:nvSpPr>
        <p:spPr/>
        <p:txBody>
          <a:bodyPr/>
          <a:lstStyle/>
          <a:p>
            <a:fld id="{D9BA2929-0C12-4FAD-8E1F-D68DF3203635}" type="slidenum">
              <a:rPr lang="en-US" smtClean="0"/>
              <a:pPr/>
              <a:t>41</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We carefully stayed on a narrow path between</a:t>
            </a:r>
            <a:r>
              <a:rPr lang="en-US" baseline="0" dirty="0"/>
              <a:t> formations along the way.</a:t>
            </a:r>
            <a:endParaRPr lang="en-US" dirty="0"/>
          </a:p>
        </p:txBody>
      </p:sp>
      <p:sp>
        <p:nvSpPr>
          <p:cNvPr id="4" name="Slide Number Placeholder 3"/>
          <p:cNvSpPr>
            <a:spLocks noGrp="1"/>
          </p:cNvSpPr>
          <p:nvPr>
            <p:ph type="sldNum" sz="quarter" idx="10"/>
          </p:nvPr>
        </p:nvSpPr>
        <p:spPr/>
        <p:txBody>
          <a:bodyPr/>
          <a:lstStyle/>
          <a:p>
            <a:fld id="{D9BA2929-0C12-4FAD-8E1F-D68DF3203635}" type="slidenum">
              <a:rPr lang="en-US" smtClean="0"/>
              <a:pPr/>
              <a:t>42</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As we descended</a:t>
            </a:r>
            <a:r>
              <a:rPr lang="en-US" baseline="0" dirty="0"/>
              <a:t> closer to the Lake of the Clouds, you could see the “clouds” on the ceiling.</a:t>
            </a:r>
            <a:endParaRPr lang="en-US" dirty="0"/>
          </a:p>
        </p:txBody>
      </p:sp>
      <p:sp>
        <p:nvSpPr>
          <p:cNvPr id="4" name="Slide Number Placeholder 3"/>
          <p:cNvSpPr>
            <a:spLocks noGrp="1"/>
          </p:cNvSpPr>
          <p:nvPr>
            <p:ph type="sldNum" sz="quarter" idx="10"/>
          </p:nvPr>
        </p:nvSpPr>
        <p:spPr/>
        <p:txBody>
          <a:bodyPr/>
          <a:lstStyle/>
          <a:p>
            <a:fld id="{D9BA2929-0C12-4FAD-8E1F-D68DF3203635}" type="slidenum">
              <a:rPr lang="en-US" smtClean="0"/>
              <a:pPr/>
              <a:t>50</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Then 1,037</a:t>
            </a:r>
            <a:r>
              <a:rPr lang="en-US" baseline="0" dirty="0"/>
              <a:t> feet below the entrance was Lake of the Clouds. </a:t>
            </a:r>
            <a:endParaRPr lang="en-US" dirty="0"/>
          </a:p>
        </p:txBody>
      </p:sp>
      <p:sp>
        <p:nvSpPr>
          <p:cNvPr id="4" name="Slide Number Placeholder 3"/>
          <p:cNvSpPr>
            <a:spLocks noGrp="1"/>
          </p:cNvSpPr>
          <p:nvPr>
            <p:ph type="sldNum" sz="quarter" idx="10"/>
          </p:nvPr>
        </p:nvSpPr>
        <p:spPr/>
        <p:txBody>
          <a:bodyPr/>
          <a:lstStyle/>
          <a:p>
            <a:fld id="{D9BA2929-0C12-4FAD-8E1F-D68DF3203635}" type="slidenum">
              <a:rPr lang="en-US" smtClean="0"/>
              <a:pPr/>
              <a:t>51</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At the end of the five-day restoration project, we</a:t>
            </a:r>
            <a:r>
              <a:rPr lang="en-US" baseline="0" dirty="0"/>
              <a:t> were able to get a permit to enter Spider Cave, one of the wild caves in the park. </a:t>
            </a:r>
            <a:endParaRPr lang="en-US" dirty="0"/>
          </a:p>
        </p:txBody>
      </p:sp>
      <p:sp>
        <p:nvSpPr>
          <p:cNvPr id="4" name="Slide Number Placeholder 3"/>
          <p:cNvSpPr>
            <a:spLocks noGrp="1"/>
          </p:cNvSpPr>
          <p:nvPr>
            <p:ph type="sldNum" sz="quarter" idx="10"/>
          </p:nvPr>
        </p:nvSpPr>
        <p:spPr/>
        <p:txBody>
          <a:bodyPr/>
          <a:lstStyle/>
          <a:p>
            <a:fld id="{D9BA2929-0C12-4FAD-8E1F-D68DF3203635}" type="slidenum">
              <a:rPr lang="en-US" smtClean="0"/>
              <a:pPr/>
              <a:t>54</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Parking on top of the ridge, we descended into the canyon</a:t>
            </a:r>
            <a:r>
              <a:rPr lang="en-US" baseline="0" dirty="0"/>
              <a:t> below.</a:t>
            </a:r>
            <a:endParaRPr lang="en-US" dirty="0"/>
          </a:p>
        </p:txBody>
      </p:sp>
      <p:sp>
        <p:nvSpPr>
          <p:cNvPr id="4" name="Slide Number Placeholder 3"/>
          <p:cNvSpPr>
            <a:spLocks noGrp="1"/>
          </p:cNvSpPr>
          <p:nvPr>
            <p:ph type="sldNum" sz="quarter" idx="10"/>
          </p:nvPr>
        </p:nvSpPr>
        <p:spPr/>
        <p:txBody>
          <a:bodyPr/>
          <a:lstStyle/>
          <a:p>
            <a:fld id="{D9BA2929-0C12-4FAD-8E1F-D68DF3203635}" type="slidenum">
              <a:rPr lang="en-US" smtClean="0"/>
              <a:pPr/>
              <a:t>55</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 short walk along a</a:t>
            </a:r>
            <a:r>
              <a:rPr lang="en-US" baseline="0" dirty="0"/>
              <a:t> dry streambed…</a:t>
            </a:r>
            <a:endParaRPr lang="en-US" dirty="0"/>
          </a:p>
        </p:txBody>
      </p:sp>
      <p:sp>
        <p:nvSpPr>
          <p:cNvPr id="4" name="Slide Number Placeholder 3"/>
          <p:cNvSpPr>
            <a:spLocks noGrp="1"/>
          </p:cNvSpPr>
          <p:nvPr>
            <p:ph type="sldNum" sz="quarter" idx="10"/>
          </p:nvPr>
        </p:nvSpPr>
        <p:spPr/>
        <p:txBody>
          <a:bodyPr/>
          <a:lstStyle/>
          <a:p>
            <a:fld id="{D9BA2929-0C12-4FAD-8E1F-D68DF3203635}" type="slidenum">
              <a:rPr lang="en-US" smtClean="0"/>
              <a:pPr/>
              <a:t>57</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…brought us to the gated entrance.</a:t>
            </a:r>
          </a:p>
        </p:txBody>
      </p:sp>
      <p:sp>
        <p:nvSpPr>
          <p:cNvPr id="4" name="Slide Number Placeholder 3"/>
          <p:cNvSpPr>
            <a:spLocks noGrp="1"/>
          </p:cNvSpPr>
          <p:nvPr>
            <p:ph type="sldNum" sz="quarter" idx="10"/>
          </p:nvPr>
        </p:nvSpPr>
        <p:spPr/>
        <p:txBody>
          <a:bodyPr/>
          <a:lstStyle/>
          <a:p>
            <a:fld id="{D9BA2929-0C12-4FAD-8E1F-D68DF3203635}" type="slidenum">
              <a:rPr lang="en-US" smtClean="0"/>
              <a:pPr/>
              <a:t>58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On the morning of the first day of the five-day project Ron </a:t>
            </a:r>
            <a:r>
              <a:rPr lang="en-US" dirty="0" err="1"/>
              <a:t>Kerbo</a:t>
            </a:r>
            <a:r>
              <a:rPr lang="en-US" dirty="0"/>
              <a:t>, the only cave specialist in the National Park Service,</a:t>
            </a:r>
            <a:r>
              <a:rPr lang="en-US" baseline="0" dirty="0"/>
              <a:t> briefed the participants. </a:t>
            </a:r>
            <a:endParaRPr lang="en-US" dirty="0"/>
          </a:p>
        </p:txBody>
      </p:sp>
      <p:sp>
        <p:nvSpPr>
          <p:cNvPr id="4" name="Slide Number Placeholder 3"/>
          <p:cNvSpPr>
            <a:spLocks noGrp="1"/>
          </p:cNvSpPr>
          <p:nvPr>
            <p:ph type="sldNum" sz="quarter" idx="10"/>
          </p:nvPr>
        </p:nvSpPr>
        <p:spPr/>
        <p:txBody>
          <a:bodyPr/>
          <a:lstStyle/>
          <a:p>
            <a:fld id="{D9BA2929-0C12-4FAD-8E1F-D68DF3203635}" type="slidenum">
              <a:rPr lang="en-US" smtClean="0"/>
              <a:pPr/>
              <a:t>6</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After climbing down a small pit and negotiating</a:t>
            </a:r>
            <a:r>
              <a:rPr lang="en-US" baseline="0" dirty="0"/>
              <a:t> a short belly crawl, the cave opened up with a blood red formation just ahead.</a:t>
            </a:r>
            <a:endParaRPr lang="en-US" dirty="0"/>
          </a:p>
        </p:txBody>
      </p:sp>
      <p:sp>
        <p:nvSpPr>
          <p:cNvPr id="4" name="Slide Number Placeholder 3"/>
          <p:cNvSpPr>
            <a:spLocks noGrp="1"/>
          </p:cNvSpPr>
          <p:nvPr>
            <p:ph type="sldNum" sz="quarter" idx="10"/>
          </p:nvPr>
        </p:nvSpPr>
        <p:spPr/>
        <p:txBody>
          <a:bodyPr/>
          <a:lstStyle/>
          <a:p>
            <a:fld id="{D9BA2929-0C12-4FAD-8E1F-D68DF3203635}" type="slidenum">
              <a:rPr lang="en-US" smtClean="0"/>
              <a:pPr/>
              <a:t>59</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Gradually the passage</a:t>
            </a:r>
            <a:r>
              <a:rPr lang="en-US" baseline="0" dirty="0"/>
              <a:t> became lined with white formations.</a:t>
            </a:r>
            <a:endParaRPr lang="en-US" dirty="0"/>
          </a:p>
        </p:txBody>
      </p:sp>
      <p:sp>
        <p:nvSpPr>
          <p:cNvPr id="4" name="Slide Number Placeholder 3"/>
          <p:cNvSpPr>
            <a:spLocks noGrp="1"/>
          </p:cNvSpPr>
          <p:nvPr>
            <p:ph type="sldNum" sz="quarter" idx="10"/>
          </p:nvPr>
        </p:nvSpPr>
        <p:spPr/>
        <p:txBody>
          <a:bodyPr/>
          <a:lstStyle/>
          <a:p>
            <a:fld id="{D9BA2929-0C12-4FAD-8E1F-D68DF3203635}" type="slidenum">
              <a:rPr lang="en-US" smtClean="0"/>
              <a:pPr/>
              <a:t>60</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 one area the formations grew from a shelf in both directions. </a:t>
            </a:r>
          </a:p>
        </p:txBody>
      </p:sp>
      <p:sp>
        <p:nvSpPr>
          <p:cNvPr id="4" name="Slide Number Placeholder 3"/>
          <p:cNvSpPr>
            <a:spLocks noGrp="1"/>
          </p:cNvSpPr>
          <p:nvPr>
            <p:ph type="sldNum" sz="quarter" idx="10"/>
          </p:nvPr>
        </p:nvSpPr>
        <p:spPr/>
        <p:txBody>
          <a:bodyPr/>
          <a:lstStyle/>
          <a:p>
            <a:fld id="{D9BA2929-0C12-4FAD-8E1F-D68DF3203635}" type="slidenum">
              <a:rPr lang="en-US" smtClean="0"/>
              <a:pPr/>
              <a:t>68</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Along the way were fossils in the wall. </a:t>
            </a:r>
          </a:p>
        </p:txBody>
      </p:sp>
      <p:sp>
        <p:nvSpPr>
          <p:cNvPr id="4" name="Slide Number Placeholder 3"/>
          <p:cNvSpPr>
            <a:spLocks noGrp="1"/>
          </p:cNvSpPr>
          <p:nvPr>
            <p:ph type="sldNum" sz="quarter" idx="10"/>
          </p:nvPr>
        </p:nvSpPr>
        <p:spPr/>
        <p:txBody>
          <a:bodyPr/>
          <a:lstStyle/>
          <a:p>
            <a:fld id="{D9BA2929-0C12-4FAD-8E1F-D68DF3203635}" type="slidenum">
              <a:rPr lang="en-US" smtClean="0"/>
              <a:pPr/>
              <a:t>70</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Several</a:t>
            </a:r>
            <a:r>
              <a:rPr lang="en-US" baseline="0" dirty="0"/>
              <a:t> white colored formations had a strange silver colored fan marking at their base.</a:t>
            </a:r>
            <a:endParaRPr lang="en-US" dirty="0"/>
          </a:p>
        </p:txBody>
      </p:sp>
      <p:sp>
        <p:nvSpPr>
          <p:cNvPr id="4" name="Slide Number Placeholder 3"/>
          <p:cNvSpPr>
            <a:spLocks noGrp="1"/>
          </p:cNvSpPr>
          <p:nvPr>
            <p:ph type="sldNum" sz="quarter" idx="10"/>
          </p:nvPr>
        </p:nvSpPr>
        <p:spPr/>
        <p:txBody>
          <a:bodyPr/>
          <a:lstStyle/>
          <a:p>
            <a:fld id="{D9BA2929-0C12-4FAD-8E1F-D68DF3203635}" type="slidenum">
              <a:rPr lang="en-US" smtClean="0"/>
              <a:pPr/>
              <a:t>71</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 one room the mud</a:t>
            </a:r>
            <a:r>
              <a:rPr lang="en-US" baseline="0" dirty="0"/>
              <a:t> stain part way up the formations indicated past flooding. </a:t>
            </a:r>
            <a:endParaRPr lang="en-US" dirty="0"/>
          </a:p>
        </p:txBody>
      </p:sp>
      <p:sp>
        <p:nvSpPr>
          <p:cNvPr id="4" name="Slide Number Placeholder 3"/>
          <p:cNvSpPr>
            <a:spLocks noGrp="1"/>
          </p:cNvSpPr>
          <p:nvPr>
            <p:ph type="sldNum" sz="quarter" idx="10"/>
          </p:nvPr>
        </p:nvSpPr>
        <p:spPr/>
        <p:txBody>
          <a:bodyPr/>
          <a:lstStyle/>
          <a:p>
            <a:fld id="{D9BA2929-0C12-4FAD-8E1F-D68DF3203635}" type="slidenum">
              <a:rPr lang="en-US" smtClean="0"/>
              <a:pPr/>
              <a:t>72</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After several hours exploring</a:t>
            </a:r>
            <a:r>
              <a:rPr lang="en-US" baseline="0" dirty="0"/>
              <a:t> Spider Cave, we reluctantly left. </a:t>
            </a:r>
            <a:endParaRPr lang="en-US" dirty="0"/>
          </a:p>
        </p:txBody>
      </p:sp>
      <p:sp>
        <p:nvSpPr>
          <p:cNvPr id="4" name="Slide Number Placeholder 3"/>
          <p:cNvSpPr>
            <a:spLocks noGrp="1"/>
          </p:cNvSpPr>
          <p:nvPr>
            <p:ph type="sldNum" sz="quarter" idx="10"/>
          </p:nvPr>
        </p:nvSpPr>
        <p:spPr/>
        <p:txBody>
          <a:bodyPr/>
          <a:lstStyle/>
          <a:p>
            <a:fld id="{D9BA2929-0C12-4FAD-8E1F-D68DF3203635}" type="slidenum">
              <a:rPr lang="en-US" smtClean="0"/>
              <a:pPr/>
              <a:t>75</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 ended the 1986 Carlsbad</a:t>
            </a:r>
            <a:r>
              <a:rPr lang="en-US" baseline="0" dirty="0"/>
              <a:t> Caverns Restoration Project. Not only was the cave floor in the Big Room returned to its natural state in several very visible locations, but the many tourists who stopped to ask “Why?” now appreciate the value of caves. They were impressed that cavers from across the country felt this was so important that they spent their limited vacation time and paid their expenses to help out. Those who participated found the experience rewarding. We got to know Carlsbad Caverns well and left the cave better off for the experience. </a:t>
            </a:r>
            <a:endParaRPr lang="en-US" dirty="0"/>
          </a:p>
        </p:txBody>
      </p:sp>
      <p:sp>
        <p:nvSpPr>
          <p:cNvPr id="4" name="Slide Number Placeholder 3"/>
          <p:cNvSpPr>
            <a:spLocks noGrp="1"/>
          </p:cNvSpPr>
          <p:nvPr>
            <p:ph type="sldNum" sz="quarter" idx="10"/>
          </p:nvPr>
        </p:nvSpPr>
        <p:spPr/>
        <p:txBody>
          <a:bodyPr/>
          <a:lstStyle/>
          <a:p>
            <a:fld id="{D9BA2929-0C12-4FAD-8E1F-D68DF3203635}" type="slidenum">
              <a:rPr lang="en-US" smtClean="0"/>
              <a:pPr/>
              <a:t>76</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Credits: </a:t>
            </a:r>
            <a:r>
              <a:rPr lang="en-US" sz="1800" dirty="0">
                <a:effectLst/>
                <a:latin typeface="Calibri" panose="020F0502020204030204" pitchFamily="34" charset="0"/>
                <a:ea typeface="Calibri" panose="020F0502020204030204" pitchFamily="34" charset="0"/>
                <a:cs typeface="Times New Roman" panose="02020603050405020304" pitchFamily="18" charset="0"/>
              </a:rPr>
              <a:t>The cave map was by Cave Research Foundation.  The slides were by Paul and Lee Stevens. </a:t>
            </a:r>
            <a:endParaRPr lang="en-US" dirty="0"/>
          </a:p>
        </p:txBody>
      </p:sp>
      <p:sp>
        <p:nvSpPr>
          <p:cNvPr id="4" name="Slide Number Placeholder 3"/>
          <p:cNvSpPr>
            <a:spLocks noGrp="1"/>
          </p:cNvSpPr>
          <p:nvPr>
            <p:ph type="sldNum" sz="quarter" idx="5"/>
          </p:nvPr>
        </p:nvSpPr>
        <p:spPr/>
        <p:txBody>
          <a:bodyPr/>
          <a:lstStyle/>
          <a:p>
            <a:fld id="{D9BA2929-0C12-4FAD-8E1F-D68DF3203635}" type="slidenum">
              <a:rPr lang="en-US" smtClean="0"/>
              <a:pPr/>
              <a:t>77</a:t>
            </a:fld>
            <a:endParaRPr lang="en-US"/>
          </a:p>
        </p:txBody>
      </p:sp>
    </p:spTree>
    <p:extLst>
      <p:ext uri="{BB962C8B-B14F-4D97-AF65-F5344CB8AC3E}">
        <p14:creationId xmlns:p14="http://schemas.microsoft.com/office/powerpoint/2010/main" val="692887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Our goal was to clean specific areas of the Big Room floor of debris thrown to the</a:t>
            </a:r>
            <a:r>
              <a:rPr lang="en-US" baseline="0" dirty="0"/>
              <a:t> side during trail construction more than 50 years ago. </a:t>
            </a:r>
            <a:endParaRPr lang="en-US" dirty="0"/>
          </a:p>
        </p:txBody>
      </p:sp>
      <p:sp>
        <p:nvSpPr>
          <p:cNvPr id="4" name="Slide Number Placeholder 3"/>
          <p:cNvSpPr>
            <a:spLocks noGrp="1"/>
          </p:cNvSpPr>
          <p:nvPr>
            <p:ph type="sldNum" sz="quarter" idx="10"/>
          </p:nvPr>
        </p:nvSpPr>
        <p:spPr/>
        <p:txBody>
          <a:bodyPr/>
          <a:lstStyle/>
          <a:p>
            <a:fld id="{D9BA2929-0C12-4FAD-8E1F-D68DF3203635}" type="slidenum">
              <a:rPr lang="en-US" smtClean="0"/>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Using the elevator</a:t>
            </a:r>
            <a:r>
              <a:rPr lang="en-US" baseline="0" dirty="0"/>
              <a:t> to descend, we were quickly in the Big Room 687 feet below the entrance. We broke into groups and started to work.</a:t>
            </a:r>
            <a:endParaRPr lang="en-US" dirty="0"/>
          </a:p>
        </p:txBody>
      </p:sp>
      <p:sp>
        <p:nvSpPr>
          <p:cNvPr id="4" name="Slide Number Placeholder 3"/>
          <p:cNvSpPr>
            <a:spLocks noGrp="1"/>
          </p:cNvSpPr>
          <p:nvPr>
            <p:ph type="sldNum" sz="quarter" idx="10"/>
          </p:nvPr>
        </p:nvSpPr>
        <p:spPr/>
        <p:txBody>
          <a:bodyPr/>
          <a:lstStyle/>
          <a:p>
            <a:fld id="{D9BA2929-0C12-4FAD-8E1F-D68DF3203635}" type="slidenum">
              <a:rPr lang="en-US" smtClean="0"/>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Ron had four</a:t>
            </a:r>
            <a:r>
              <a:rPr lang="en-US" baseline="0" dirty="0"/>
              <a:t> areas in the Big Room that needed attention: Giant Dome,</a:t>
            </a:r>
            <a:endParaRPr lang="en-US" dirty="0"/>
          </a:p>
        </p:txBody>
      </p:sp>
      <p:sp>
        <p:nvSpPr>
          <p:cNvPr id="4" name="Slide Number Placeholder 3"/>
          <p:cNvSpPr>
            <a:spLocks noGrp="1"/>
          </p:cNvSpPr>
          <p:nvPr>
            <p:ph type="sldNum" sz="quarter" idx="10"/>
          </p:nvPr>
        </p:nvSpPr>
        <p:spPr/>
        <p:txBody>
          <a:bodyPr/>
          <a:lstStyle/>
          <a:p>
            <a:fld id="{D9BA2929-0C12-4FAD-8E1F-D68DF3203635}" type="slidenum">
              <a:rPr lang="en-US" smtClean="0"/>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two areas near the Totem Pole, </a:t>
            </a:r>
          </a:p>
        </p:txBody>
      </p:sp>
      <p:sp>
        <p:nvSpPr>
          <p:cNvPr id="4" name="Slide Number Placeholder 3"/>
          <p:cNvSpPr>
            <a:spLocks noGrp="1"/>
          </p:cNvSpPr>
          <p:nvPr>
            <p:ph type="sldNum" sz="quarter" idx="10"/>
          </p:nvPr>
        </p:nvSpPr>
        <p:spPr/>
        <p:txBody>
          <a:bodyPr/>
          <a:lstStyle/>
          <a:p>
            <a:fld id="{D9BA2929-0C12-4FAD-8E1F-D68DF3203635}" type="slidenum">
              <a:rPr lang="en-US" smtClean="0"/>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and just south of the elevator near the Dome Room.</a:t>
            </a:r>
          </a:p>
        </p:txBody>
      </p:sp>
      <p:sp>
        <p:nvSpPr>
          <p:cNvPr id="4" name="Slide Number Placeholder 3"/>
          <p:cNvSpPr>
            <a:spLocks noGrp="1"/>
          </p:cNvSpPr>
          <p:nvPr>
            <p:ph type="sldNum" sz="quarter" idx="10"/>
          </p:nvPr>
        </p:nvSpPr>
        <p:spPr/>
        <p:txBody>
          <a:bodyPr/>
          <a:lstStyle/>
          <a:p>
            <a:fld id="{D9BA2929-0C12-4FAD-8E1F-D68DF3203635}" type="slidenum">
              <a:rPr lang="en-US" smtClean="0"/>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532662B-CD45-4A57-9FA3-C4CEFA6CBABF}" type="datetimeFigureOut">
              <a:rPr lang="en-US" smtClean="0"/>
              <a:pPr/>
              <a:t>1/27/2021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75F9AC-15F2-4E2A-AE2F-095C8317FC3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32662B-CD45-4A57-9FA3-C4CEFA6CBABF}" type="datetimeFigureOut">
              <a:rPr lang="en-US" smtClean="0"/>
              <a:pPr/>
              <a:t>1/27/2021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75F9AC-15F2-4E2A-AE2F-095C8317FC3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32662B-CD45-4A57-9FA3-C4CEFA6CBABF}" type="datetimeFigureOut">
              <a:rPr lang="en-US" smtClean="0"/>
              <a:pPr/>
              <a:t>1/27/2021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75F9AC-15F2-4E2A-AE2F-095C8317FC3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32662B-CD45-4A57-9FA3-C4CEFA6CBABF}" type="datetimeFigureOut">
              <a:rPr lang="en-US" smtClean="0"/>
              <a:pPr/>
              <a:t>1/27/2021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75F9AC-15F2-4E2A-AE2F-095C8317FC3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32662B-CD45-4A57-9FA3-C4CEFA6CBABF}" type="datetimeFigureOut">
              <a:rPr lang="en-US" smtClean="0"/>
              <a:pPr/>
              <a:t>1/27/2021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75F9AC-15F2-4E2A-AE2F-095C8317FC3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532662B-CD45-4A57-9FA3-C4CEFA6CBABF}" type="datetimeFigureOut">
              <a:rPr lang="en-US" smtClean="0"/>
              <a:pPr/>
              <a:t>1/27/2021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75F9AC-15F2-4E2A-AE2F-095C8317FC3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32662B-CD45-4A57-9FA3-C4CEFA6CBABF}" type="datetimeFigureOut">
              <a:rPr lang="en-US" smtClean="0"/>
              <a:pPr/>
              <a:t>1/27/2021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F75F9AC-15F2-4E2A-AE2F-095C8317FC3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532662B-CD45-4A57-9FA3-C4CEFA6CBABF}" type="datetimeFigureOut">
              <a:rPr lang="en-US" smtClean="0"/>
              <a:pPr/>
              <a:t>1/27/2021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F75F9AC-15F2-4E2A-AE2F-095C8317FC3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32662B-CD45-4A57-9FA3-C4CEFA6CBABF}" type="datetimeFigureOut">
              <a:rPr lang="en-US" smtClean="0"/>
              <a:pPr/>
              <a:t>1/27/2021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F75F9AC-15F2-4E2A-AE2F-095C8317FC3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32662B-CD45-4A57-9FA3-C4CEFA6CBABF}" type="datetimeFigureOut">
              <a:rPr lang="en-US" smtClean="0"/>
              <a:pPr/>
              <a:t>1/27/2021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75F9AC-15F2-4E2A-AE2F-095C8317FC3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32662B-CD45-4A57-9FA3-C4CEFA6CBABF}" type="datetimeFigureOut">
              <a:rPr lang="en-US" smtClean="0"/>
              <a:pPr/>
              <a:t>1/27/2021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75F9AC-15F2-4E2A-AE2F-095C8317FC3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32662B-CD45-4A57-9FA3-C4CEFA6CBABF}" type="datetimeFigureOut">
              <a:rPr lang="en-US" smtClean="0"/>
              <a:pPr/>
              <a:t>1/27/2021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75F9AC-15F2-4E2A-AE2F-095C8317FC3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hyperlink" Target="https://caves.org/" TargetMode="External"/><Relationship Id="rId4" Type="http://schemas.openxmlformats.org/officeDocument/2006/relationships/hyperlink" Target="mailto:nss@caves.or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A7EC9A1C-EF32-4A39-B58F-22806D0794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423999"/>
            <a:ext cx="2628330" cy="1370519"/>
          </a:xfrm>
          <a:prstGeom prst="rect">
            <a:avLst/>
          </a:prstGeom>
        </p:spPr>
      </p:pic>
      <p:sp>
        <p:nvSpPr>
          <p:cNvPr id="5" name="TextBox 4">
            <a:extLst>
              <a:ext uri="{FF2B5EF4-FFF2-40B4-BE49-F238E27FC236}">
                <a16:creationId xmlns:a16="http://schemas.microsoft.com/office/drawing/2014/main" id="{5D4016FB-4371-4A9F-B9C6-9F16C7970B12}"/>
              </a:ext>
            </a:extLst>
          </p:cNvPr>
          <p:cNvSpPr txBox="1"/>
          <p:nvPr/>
        </p:nvSpPr>
        <p:spPr>
          <a:xfrm>
            <a:off x="4267200" y="675382"/>
            <a:ext cx="4144468" cy="1077218"/>
          </a:xfrm>
          <a:prstGeom prst="rect">
            <a:avLst/>
          </a:prstGeom>
          <a:noFill/>
        </p:spPr>
        <p:txBody>
          <a:bodyPr wrap="none" rtlCol="0">
            <a:spAutoFit/>
          </a:bodyPr>
          <a:lstStyle/>
          <a:p>
            <a:pPr algn="ctr"/>
            <a:r>
              <a:rPr lang="en-US" sz="3200" dirty="0">
                <a:solidFill>
                  <a:srgbClr val="FFFF00"/>
                </a:solidFill>
              </a:rPr>
              <a:t>An NSS Audio-Visual </a:t>
            </a:r>
          </a:p>
          <a:p>
            <a:pPr algn="ctr"/>
            <a:r>
              <a:rPr lang="en-US" sz="3200" dirty="0">
                <a:solidFill>
                  <a:srgbClr val="FFFF00"/>
                </a:solidFill>
              </a:rPr>
              <a:t>Library Presentation</a:t>
            </a:r>
          </a:p>
        </p:txBody>
      </p:sp>
      <p:cxnSp>
        <p:nvCxnSpPr>
          <p:cNvPr id="6" name="Straight Connector 5">
            <a:extLst>
              <a:ext uri="{FF2B5EF4-FFF2-40B4-BE49-F238E27FC236}">
                <a16:creationId xmlns:a16="http://schemas.microsoft.com/office/drawing/2014/main" id="{3CBAC32A-9FEA-4CE7-B80C-FAAFA2003FF1}"/>
              </a:ext>
            </a:extLst>
          </p:cNvPr>
          <p:cNvCxnSpPr/>
          <p:nvPr/>
        </p:nvCxnSpPr>
        <p:spPr>
          <a:xfrm>
            <a:off x="284385" y="2120348"/>
            <a:ext cx="8554815" cy="1325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AACB77B2-6511-44A8-A5FC-A61F8688B504}"/>
              </a:ext>
            </a:extLst>
          </p:cNvPr>
          <p:cNvSpPr txBox="1">
            <a:spLocks/>
          </p:cNvSpPr>
          <p:nvPr/>
        </p:nvSpPr>
        <p:spPr bwMode="auto">
          <a:xfrm>
            <a:off x="-10208" y="2162266"/>
            <a:ext cx="91440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48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Black" panose="020B0A04020102020204" pitchFamily="34" charset="0"/>
              </a:rPr>
              <a:t>Carlsbad Caverns Restoration Project</a:t>
            </a:r>
          </a:p>
        </p:txBody>
      </p:sp>
      <p:sp>
        <p:nvSpPr>
          <p:cNvPr id="8" name="Subtitle 2">
            <a:extLst>
              <a:ext uri="{FF2B5EF4-FFF2-40B4-BE49-F238E27FC236}">
                <a16:creationId xmlns:a16="http://schemas.microsoft.com/office/drawing/2014/main" id="{D484D12E-08A2-4F3A-8C1D-35B9EE46837D}"/>
              </a:ext>
            </a:extLst>
          </p:cNvPr>
          <p:cNvSpPr txBox="1">
            <a:spLocks/>
          </p:cNvSpPr>
          <p:nvPr/>
        </p:nvSpPr>
        <p:spPr>
          <a:xfrm>
            <a:off x="-10208" y="4419600"/>
            <a:ext cx="9144000" cy="947200"/>
          </a:xfrm>
          <a:prstGeom prst="rect">
            <a:avLst/>
          </a:prstGeom>
        </p:spPr>
        <p:txBody>
          <a:bodyPr vert="horz" lIns="91440" tIns="45720" rIns="91440" bIns="45720" rtlCol="0">
            <a:normAutofit fontScale="77500" lnSpcReduction="20000"/>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Sponsored by the Cave</a:t>
            </a:r>
            <a:r>
              <a:rPr kumimoji="0" lang="en-US" sz="2400" b="0" i="0" u="none" strike="noStrike" kern="1200" cap="none" spc="0" normalizeH="0" noProof="0" dirty="0">
                <a:ln>
                  <a:noFill/>
                </a:ln>
                <a:solidFill>
                  <a:schemeClr val="tx1"/>
                </a:solidFill>
                <a:effectLst/>
                <a:uLnTx/>
                <a:uFillTx/>
                <a:latin typeface="+mn-lt"/>
                <a:ea typeface="+mn-ea"/>
                <a:cs typeface="+mn-cs"/>
              </a:rPr>
              <a:t> Research Foundation</a:t>
            </a:r>
          </a:p>
          <a:p>
            <a:pPr marL="342900" marR="0" lvl="0" indent="-342900" algn="ctr" defTabSz="914400" rtl="0" eaLnBrk="1" fontAlgn="auto" latinLnBrk="0" hangingPunct="1">
              <a:lnSpc>
                <a:spcPct val="100000"/>
              </a:lnSpc>
              <a:spcBef>
                <a:spcPct val="20000"/>
              </a:spcBef>
              <a:spcAft>
                <a:spcPts val="0"/>
              </a:spcAft>
              <a:buClrTx/>
              <a:buSzTx/>
              <a:tabLst/>
              <a:defRPr/>
            </a:pPr>
            <a:r>
              <a:rPr lang="en-US" sz="2400" dirty="0"/>
              <a:t>a</a:t>
            </a:r>
            <a:r>
              <a:rPr lang="en-US" sz="2400" baseline="0" dirty="0"/>
              <a:t>nd</a:t>
            </a:r>
            <a:r>
              <a:rPr lang="en-US" sz="2400" dirty="0"/>
              <a:t> the National Speleological Society</a:t>
            </a:r>
          </a:p>
          <a:p>
            <a:pPr marL="342900" marR="0" lvl="0" indent="-342900" algn="ctr" defTabSz="914400" rtl="0" eaLnBrk="1" fontAlgn="auto" latinLnBrk="0" hangingPunct="1">
              <a:lnSpc>
                <a:spcPct val="100000"/>
              </a:lnSpc>
              <a:spcBef>
                <a:spcPct val="20000"/>
              </a:spcBef>
              <a:spcAft>
                <a:spcPts val="0"/>
              </a:spcAft>
              <a:buClrTx/>
              <a:buSzTx/>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(1987)</a:t>
            </a:r>
          </a:p>
        </p:txBody>
      </p:sp>
      <p:sp>
        <p:nvSpPr>
          <p:cNvPr id="9" name="TextBox 8">
            <a:extLst>
              <a:ext uri="{FF2B5EF4-FFF2-40B4-BE49-F238E27FC236}">
                <a16:creationId xmlns:a16="http://schemas.microsoft.com/office/drawing/2014/main" id="{4E5069CC-D2DB-4CE4-8766-325B1FECADE8}"/>
              </a:ext>
            </a:extLst>
          </p:cNvPr>
          <p:cNvSpPr txBox="1"/>
          <p:nvPr/>
        </p:nvSpPr>
        <p:spPr>
          <a:xfrm>
            <a:off x="0" y="6395024"/>
            <a:ext cx="9144000" cy="369332"/>
          </a:xfrm>
          <a:prstGeom prst="rect">
            <a:avLst/>
          </a:prstGeom>
          <a:noFill/>
        </p:spPr>
        <p:txBody>
          <a:bodyPr wrap="square">
            <a:spAutoFit/>
          </a:bodyPr>
          <a:lstStyle/>
          <a:p>
            <a:pPr algn="ctr"/>
            <a:r>
              <a:rPr lang="en-US" sz="1800" dirty="0"/>
              <a:t>S202                </a:t>
            </a:r>
            <a:r>
              <a:rPr lang="en-US" dirty="0"/>
              <a:t>77</a:t>
            </a:r>
            <a:r>
              <a:rPr lang="en-US" sz="1800" dirty="0"/>
              <a:t> Slides        1/21/2021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2 Carlsbad Restoration PP- 10.jpg"/>
          <p:cNvPicPr>
            <a:picLocks noGrp="1" noChangeAspect="1"/>
          </p:cNvPicPr>
          <p:nvPr isPhoto="1"/>
        </p:nvPicPr>
        <p:blipFill>
          <a:blip r:embed="rId3" cstate="print">
            <a:lum/>
          </a:blip>
          <a:stretch>
            <a:fillRect/>
          </a:stretch>
        </p:blipFill>
        <p:spPr>
          <a:xfrm>
            <a:off x="0" y="296863"/>
            <a:ext cx="9144000" cy="626268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2 Carlsbad Restoration PP- 11.jpg"/>
          <p:cNvPicPr>
            <a:picLocks noGrp="1" noChangeAspect="1"/>
          </p:cNvPicPr>
          <p:nvPr isPhoto="1"/>
        </p:nvPicPr>
        <p:blipFill>
          <a:blip r:embed="rId3" cstate="print">
            <a:lum/>
          </a:blip>
          <a:stretch>
            <a:fillRect/>
          </a:stretch>
        </p:blipFill>
        <p:spPr>
          <a:xfrm>
            <a:off x="0" y="304800"/>
            <a:ext cx="9144000" cy="62484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2 Carlsbad Restoration PP- 12.jpg"/>
          <p:cNvPicPr>
            <a:picLocks noGrp="1" noChangeAspect="1"/>
          </p:cNvPicPr>
          <p:nvPr isPhoto="1"/>
        </p:nvPicPr>
        <p:blipFill>
          <a:blip r:embed="rId3" cstate="print">
            <a:lum/>
          </a:blip>
          <a:stretch>
            <a:fillRect/>
          </a:stretch>
        </p:blipFill>
        <p:spPr>
          <a:xfrm>
            <a:off x="0" y="290513"/>
            <a:ext cx="9144000" cy="62769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2 Carlsbad Restoration PP- 13.jpg"/>
          <p:cNvPicPr>
            <a:picLocks noGrp="1" noChangeAspect="1"/>
          </p:cNvPicPr>
          <p:nvPr isPhoto="1"/>
        </p:nvPicPr>
        <p:blipFill>
          <a:blip r:embed="rId3" cstate="print">
            <a:lum/>
          </a:blip>
          <a:stretch>
            <a:fillRect/>
          </a:stretch>
        </p:blipFill>
        <p:spPr>
          <a:xfrm>
            <a:off x="0" y="292100"/>
            <a:ext cx="9144000" cy="627221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2 Carlsbad Restoration PP- 14.jpg"/>
          <p:cNvPicPr>
            <a:picLocks noGrp="1" noChangeAspect="1"/>
          </p:cNvPicPr>
          <p:nvPr isPhoto="1"/>
        </p:nvPicPr>
        <p:blipFill>
          <a:blip r:embed="rId3" cstate="print">
            <a:lum/>
          </a:blip>
          <a:stretch>
            <a:fillRect/>
          </a:stretch>
        </p:blipFill>
        <p:spPr>
          <a:xfrm>
            <a:off x="0" y="292100"/>
            <a:ext cx="9144000" cy="627221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2 Carlsbad Restoration PP- 15.jpg"/>
          <p:cNvPicPr>
            <a:picLocks noGrp="1" noChangeAspect="1"/>
          </p:cNvPicPr>
          <p:nvPr isPhoto="1"/>
        </p:nvPicPr>
        <p:blipFill>
          <a:blip r:embed="rId2" cstate="print">
            <a:lum/>
          </a:blip>
          <a:stretch>
            <a:fillRect/>
          </a:stretch>
        </p:blipFill>
        <p:spPr>
          <a:xfrm>
            <a:off x="0" y="290513"/>
            <a:ext cx="9144000" cy="62769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2 Carlsbad Restoration PP- 16.jpg"/>
          <p:cNvPicPr>
            <a:picLocks noGrp="1" noChangeAspect="1"/>
          </p:cNvPicPr>
          <p:nvPr isPhoto="1"/>
        </p:nvPicPr>
        <p:blipFill>
          <a:blip r:embed="rId2" cstate="print">
            <a:lum/>
          </a:blip>
          <a:stretch>
            <a:fillRect/>
          </a:stretch>
        </p:blipFill>
        <p:spPr>
          <a:xfrm>
            <a:off x="0" y="292100"/>
            <a:ext cx="9144000" cy="627221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2 Carlsbad Restoration PP- 17.jpg"/>
          <p:cNvPicPr>
            <a:picLocks noGrp="1" noChangeAspect="1"/>
          </p:cNvPicPr>
          <p:nvPr isPhoto="1"/>
        </p:nvPicPr>
        <p:blipFill>
          <a:blip r:embed="rId2" cstate="print">
            <a:lum/>
          </a:blip>
          <a:stretch>
            <a:fillRect/>
          </a:stretch>
        </p:blipFill>
        <p:spPr>
          <a:xfrm>
            <a:off x="0" y="290513"/>
            <a:ext cx="9144000" cy="62769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2 Carlsbad Restoration PP- 18.jpg"/>
          <p:cNvPicPr>
            <a:picLocks noGrp="1" noChangeAspect="1"/>
          </p:cNvPicPr>
          <p:nvPr isPhoto="1"/>
        </p:nvPicPr>
        <p:blipFill>
          <a:blip r:embed="rId3" cstate="print">
            <a:lum/>
          </a:blip>
          <a:stretch>
            <a:fillRect/>
          </a:stretch>
        </p:blipFill>
        <p:spPr>
          <a:xfrm>
            <a:off x="0" y="292100"/>
            <a:ext cx="9144000" cy="627221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2 Carlsbad Restoration PP- 19.jpg"/>
          <p:cNvPicPr>
            <a:picLocks noGrp="1" noChangeAspect="1"/>
          </p:cNvPicPr>
          <p:nvPr isPhoto="1"/>
        </p:nvPicPr>
        <p:blipFill>
          <a:blip r:embed="rId3" cstate="print">
            <a:lum/>
          </a:blip>
          <a:stretch>
            <a:fillRect/>
          </a:stretch>
        </p:blipFill>
        <p:spPr>
          <a:xfrm>
            <a:off x="2222500" y="0"/>
            <a:ext cx="4697413" cy="6858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2 Carlsbad Restoration PP- 03.jpg"/>
          <p:cNvPicPr>
            <a:picLocks noGrp="1" noChangeAspect="1"/>
          </p:cNvPicPr>
          <p:nvPr isPhoto="1"/>
        </p:nvPicPr>
        <p:blipFill>
          <a:blip r:embed="rId3" cstate="print">
            <a:lum/>
          </a:blip>
          <a:stretch>
            <a:fillRect/>
          </a:stretch>
        </p:blipFill>
        <p:spPr>
          <a:xfrm>
            <a:off x="0" y="296863"/>
            <a:ext cx="9144000" cy="626268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2 Carlsbad Restoration PP- 20.jpg"/>
          <p:cNvPicPr>
            <a:picLocks noGrp="1" noChangeAspect="1"/>
          </p:cNvPicPr>
          <p:nvPr isPhoto="1"/>
        </p:nvPicPr>
        <p:blipFill>
          <a:blip r:embed="rId3" cstate="print">
            <a:lum/>
          </a:blip>
          <a:stretch>
            <a:fillRect/>
          </a:stretch>
        </p:blipFill>
        <p:spPr>
          <a:xfrm>
            <a:off x="0" y="292100"/>
            <a:ext cx="9144000" cy="627221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2 Carlsbad Restoration PP- 21.jpg"/>
          <p:cNvPicPr>
            <a:picLocks noGrp="1" noChangeAspect="1"/>
          </p:cNvPicPr>
          <p:nvPr isPhoto="1"/>
        </p:nvPicPr>
        <p:blipFill>
          <a:blip r:embed="rId3" cstate="print">
            <a:lum/>
          </a:blip>
          <a:stretch>
            <a:fillRect/>
          </a:stretch>
        </p:blipFill>
        <p:spPr>
          <a:xfrm>
            <a:off x="0" y="292100"/>
            <a:ext cx="9144000" cy="627221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2 Carlsbad Restoration PP- 22.jpg"/>
          <p:cNvPicPr>
            <a:picLocks noGrp="1" noChangeAspect="1"/>
          </p:cNvPicPr>
          <p:nvPr isPhoto="1"/>
        </p:nvPicPr>
        <p:blipFill>
          <a:blip r:embed="rId3" cstate="print">
            <a:lum/>
          </a:blip>
          <a:stretch>
            <a:fillRect/>
          </a:stretch>
        </p:blipFill>
        <p:spPr>
          <a:xfrm>
            <a:off x="0" y="290513"/>
            <a:ext cx="9144000" cy="62769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2 Carlsbad Restoration PP- 23.jpg"/>
          <p:cNvPicPr>
            <a:picLocks noGrp="1" noChangeAspect="1"/>
          </p:cNvPicPr>
          <p:nvPr isPhoto="1"/>
        </p:nvPicPr>
        <p:blipFill>
          <a:blip r:embed="rId3" cstate="print">
            <a:lum/>
          </a:blip>
          <a:stretch>
            <a:fillRect/>
          </a:stretch>
        </p:blipFill>
        <p:spPr>
          <a:xfrm>
            <a:off x="0" y="296863"/>
            <a:ext cx="9144000" cy="626268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2 Carlsbad Restoration PP- 24.jpg"/>
          <p:cNvPicPr>
            <a:picLocks noGrp="1" noChangeAspect="1"/>
          </p:cNvPicPr>
          <p:nvPr isPhoto="1"/>
        </p:nvPicPr>
        <p:blipFill>
          <a:blip r:embed="rId3" cstate="print">
            <a:lum/>
          </a:blip>
          <a:stretch>
            <a:fillRect/>
          </a:stretch>
        </p:blipFill>
        <p:spPr>
          <a:xfrm>
            <a:off x="0" y="292100"/>
            <a:ext cx="9144000" cy="627221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2 Carlsbad Restoration PP- 25.jpg"/>
          <p:cNvPicPr>
            <a:picLocks noGrp="1" noChangeAspect="1"/>
          </p:cNvPicPr>
          <p:nvPr isPhoto="1"/>
        </p:nvPicPr>
        <p:blipFill>
          <a:blip r:embed="rId3" cstate="print">
            <a:lum/>
          </a:blip>
          <a:stretch>
            <a:fillRect/>
          </a:stretch>
        </p:blipFill>
        <p:spPr>
          <a:xfrm>
            <a:off x="0" y="292100"/>
            <a:ext cx="9144000" cy="627221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2 Carlsbad Restoration PP- 26.jpg"/>
          <p:cNvPicPr>
            <a:picLocks noGrp="1" noChangeAspect="1"/>
          </p:cNvPicPr>
          <p:nvPr isPhoto="1"/>
        </p:nvPicPr>
        <p:blipFill>
          <a:blip r:embed="rId3" cstate="print">
            <a:lum/>
          </a:blip>
          <a:stretch>
            <a:fillRect/>
          </a:stretch>
        </p:blipFill>
        <p:spPr>
          <a:xfrm>
            <a:off x="0" y="292100"/>
            <a:ext cx="9144000" cy="627221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2 Carlsbad Restoration PP- 27.jpg"/>
          <p:cNvPicPr>
            <a:picLocks noGrp="1" noChangeAspect="1"/>
          </p:cNvPicPr>
          <p:nvPr isPhoto="1"/>
        </p:nvPicPr>
        <p:blipFill>
          <a:blip r:embed="rId3" cstate="print">
            <a:lum/>
          </a:blip>
          <a:stretch>
            <a:fillRect/>
          </a:stretch>
        </p:blipFill>
        <p:spPr>
          <a:xfrm>
            <a:off x="0" y="292100"/>
            <a:ext cx="9144000" cy="627221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2 Carlsbad Restoration PP- 28.jpg"/>
          <p:cNvPicPr>
            <a:picLocks noGrp="1" noChangeAspect="1"/>
          </p:cNvPicPr>
          <p:nvPr isPhoto="1"/>
        </p:nvPicPr>
        <p:blipFill>
          <a:blip r:embed="rId3" cstate="print">
            <a:lum/>
          </a:blip>
          <a:stretch>
            <a:fillRect/>
          </a:stretch>
        </p:blipFill>
        <p:spPr>
          <a:xfrm>
            <a:off x="2214563" y="0"/>
            <a:ext cx="4714875" cy="68580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2 Carlsbad Restoration PP- 29.jpg"/>
          <p:cNvPicPr>
            <a:picLocks noGrp="1" noChangeAspect="1"/>
          </p:cNvPicPr>
          <p:nvPr isPhoto="1"/>
        </p:nvPicPr>
        <p:blipFill>
          <a:blip r:embed="rId3" cstate="print">
            <a:lum/>
          </a:blip>
          <a:stretch>
            <a:fillRect/>
          </a:stretch>
        </p:blipFill>
        <p:spPr>
          <a:xfrm>
            <a:off x="2217738" y="0"/>
            <a:ext cx="4708525" cy="6858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2 Carlsbad Restoration PP- 02.jpg"/>
          <p:cNvPicPr>
            <a:picLocks noGrp="1" noChangeAspect="1"/>
          </p:cNvPicPr>
          <p:nvPr isPhoto="1"/>
        </p:nvPicPr>
        <p:blipFill>
          <a:blip r:embed="rId3" cstate="print">
            <a:lum/>
          </a:blip>
          <a:stretch>
            <a:fillRect/>
          </a:stretch>
        </p:blipFill>
        <p:spPr>
          <a:xfrm>
            <a:off x="0" y="300038"/>
            <a:ext cx="9144000" cy="62579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2 Carlsbad Restoration PP- 30.jpg"/>
          <p:cNvPicPr>
            <a:picLocks noGrp="1" noChangeAspect="1"/>
          </p:cNvPicPr>
          <p:nvPr isPhoto="1"/>
        </p:nvPicPr>
        <p:blipFill>
          <a:blip r:embed="rId3" cstate="print">
            <a:lum/>
          </a:blip>
          <a:stretch>
            <a:fillRect/>
          </a:stretch>
        </p:blipFill>
        <p:spPr>
          <a:xfrm>
            <a:off x="2212975" y="0"/>
            <a:ext cx="4718050" cy="68580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2 Carlsbad Restoration PP- 31.jpg"/>
          <p:cNvPicPr>
            <a:picLocks noGrp="1" noChangeAspect="1"/>
          </p:cNvPicPr>
          <p:nvPr isPhoto="1"/>
        </p:nvPicPr>
        <p:blipFill>
          <a:blip r:embed="rId3" cstate="print">
            <a:lum/>
          </a:blip>
          <a:stretch>
            <a:fillRect/>
          </a:stretch>
        </p:blipFill>
        <p:spPr>
          <a:xfrm>
            <a:off x="0" y="290513"/>
            <a:ext cx="9144000" cy="62769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2 Carlsbad Restoration PP- 32.jpg"/>
          <p:cNvPicPr>
            <a:picLocks noGrp="1" noChangeAspect="1"/>
          </p:cNvPicPr>
          <p:nvPr isPhoto="1"/>
        </p:nvPicPr>
        <p:blipFill>
          <a:blip r:embed="rId3" cstate="print">
            <a:lum/>
          </a:blip>
          <a:stretch>
            <a:fillRect/>
          </a:stretch>
        </p:blipFill>
        <p:spPr>
          <a:xfrm>
            <a:off x="2209800" y="0"/>
            <a:ext cx="4722813" cy="68580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2 Carlsbad Restoration PP- 33.jpg"/>
          <p:cNvPicPr>
            <a:picLocks noGrp="1" noChangeAspect="1"/>
          </p:cNvPicPr>
          <p:nvPr isPhoto="1"/>
        </p:nvPicPr>
        <p:blipFill>
          <a:blip r:embed="rId3" cstate="print">
            <a:lum/>
          </a:blip>
          <a:stretch>
            <a:fillRect/>
          </a:stretch>
        </p:blipFill>
        <p:spPr>
          <a:xfrm>
            <a:off x="2212975" y="0"/>
            <a:ext cx="4718050" cy="68580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2 Carlsbad Restoration PP- 34.jpg"/>
          <p:cNvPicPr>
            <a:picLocks noGrp="1" noChangeAspect="1"/>
          </p:cNvPicPr>
          <p:nvPr isPhoto="1"/>
        </p:nvPicPr>
        <p:blipFill>
          <a:blip r:embed="rId2" cstate="print">
            <a:lum/>
          </a:blip>
          <a:stretch>
            <a:fillRect/>
          </a:stretch>
        </p:blipFill>
        <p:spPr>
          <a:xfrm>
            <a:off x="0" y="285750"/>
            <a:ext cx="9144000" cy="62865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2 Carlsbad Restoration PP- 35.jpg"/>
          <p:cNvPicPr>
            <a:picLocks noGrp="1" noChangeAspect="1"/>
          </p:cNvPicPr>
          <p:nvPr isPhoto="1"/>
        </p:nvPicPr>
        <p:blipFill>
          <a:blip r:embed="rId2" cstate="print">
            <a:lum/>
          </a:blip>
          <a:stretch>
            <a:fillRect/>
          </a:stretch>
        </p:blipFill>
        <p:spPr>
          <a:xfrm>
            <a:off x="2214563" y="0"/>
            <a:ext cx="4714875" cy="68580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2 Carlsbad Restoration PP- 36.jpg"/>
          <p:cNvPicPr>
            <a:picLocks noGrp="1" noChangeAspect="1"/>
          </p:cNvPicPr>
          <p:nvPr isPhoto="1"/>
        </p:nvPicPr>
        <p:blipFill>
          <a:blip r:embed="rId2" cstate="print">
            <a:lum/>
          </a:blip>
          <a:stretch>
            <a:fillRect/>
          </a:stretch>
        </p:blipFill>
        <p:spPr>
          <a:xfrm>
            <a:off x="2214563" y="0"/>
            <a:ext cx="4714875" cy="68580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2 Carlsbad Restoration PP- 37.jpg"/>
          <p:cNvPicPr>
            <a:picLocks noGrp="1" noChangeAspect="1"/>
          </p:cNvPicPr>
          <p:nvPr isPhoto="1"/>
        </p:nvPicPr>
        <p:blipFill>
          <a:blip r:embed="rId2" cstate="print">
            <a:lum/>
          </a:blip>
          <a:stretch>
            <a:fillRect/>
          </a:stretch>
        </p:blipFill>
        <p:spPr>
          <a:xfrm>
            <a:off x="2216150" y="0"/>
            <a:ext cx="4711700" cy="68580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2 Carlsbad Restoration PP- 38.jpg"/>
          <p:cNvPicPr>
            <a:picLocks noGrp="1" noChangeAspect="1"/>
          </p:cNvPicPr>
          <p:nvPr isPhoto="1"/>
        </p:nvPicPr>
        <p:blipFill>
          <a:blip r:embed="rId3" cstate="print">
            <a:lum/>
          </a:blip>
          <a:stretch>
            <a:fillRect/>
          </a:stretch>
        </p:blipFill>
        <p:spPr>
          <a:xfrm>
            <a:off x="0" y="287338"/>
            <a:ext cx="9144000" cy="6281737"/>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2 Carlsbad Restoration PP- 39.jpg"/>
          <p:cNvPicPr>
            <a:picLocks noGrp="1" noChangeAspect="1"/>
          </p:cNvPicPr>
          <p:nvPr isPhoto="1"/>
        </p:nvPicPr>
        <p:blipFill>
          <a:blip r:embed="rId3" cstate="print">
            <a:lum/>
          </a:blip>
          <a:stretch>
            <a:fillRect/>
          </a:stretch>
        </p:blipFill>
        <p:spPr>
          <a:xfrm>
            <a:off x="0" y="290513"/>
            <a:ext cx="9144000" cy="62769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2 Carlsbad Restoration PP- 04.jpg"/>
          <p:cNvPicPr>
            <a:picLocks noGrp="1" noChangeAspect="1"/>
          </p:cNvPicPr>
          <p:nvPr isPhoto="1"/>
        </p:nvPicPr>
        <p:blipFill>
          <a:blip r:embed="rId3" cstate="print">
            <a:lum/>
          </a:blip>
          <a:stretch>
            <a:fillRect/>
          </a:stretch>
        </p:blipFill>
        <p:spPr>
          <a:xfrm>
            <a:off x="0" y="296863"/>
            <a:ext cx="9144000" cy="6262687"/>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2 Carlsbad Restoration PP- 40.jpg"/>
          <p:cNvPicPr>
            <a:picLocks noGrp="1" noChangeAspect="1"/>
          </p:cNvPicPr>
          <p:nvPr isPhoto="1"/>
        </p:nvPicPr>
        <p:blipFill>
          <a:blip r:embed="rId3" cstate="print">
            <a:lum/>
          </a:blip>
          <a:stretch>
            <a:fillRect/>
          </a:stretch>
        </p:blipFill>
        <p:spPr>
          <a:xfrm>
            <a:off x="2216150" y="0"/>
            <a:ext cx="4711700" cy="68580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2 Carlsbad Restoration PP- 41.jpg"/>
          <p:cNvPicPr>
            <a:picLocks noGrp="1" noChangeAspect="1"/>
          </p:cNvPicPr>
          <p:nvPr isPhoto="1"/>
        </p:nvPicPr>
        <p:blipFill>
          <a:blip r:embed="rId3" cstate="print">
            <a:lum/>
          </a:blip>
          <a:stretch>
            <a:fillRect/>
          </a:stretch>
        </p:blipFill>
        <p:spPr>
          <a:xfrm>
            <a:off x="0" y="296863"/>
            <a:ext cx="9144000" cy="6262687"/>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2 Carlsbad Restoration PP- 42.jpg"/>
          <p:cNvPicPr>
            <a:picLocks noGrp="1" noChangeAspect="1"/>
          </p:cNvPicPr>
          <p:nvPr isPhoto="1"/>
        </p:nvPicPr>
        <p:blipFill>
          <a:blip r:embed="rId3" cstate="print">
            <a:lum/>
          </a:blip>
          <a:stretch>
            <a:fillRect/>
          </a:stretch>
        </p:blipFill>
        <p:spPr>
          <a:xfrm>
            <a:off x="2219325" y="0"/>
            <a:ext cx="4703763" cy="68580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2 Carlsbad Restoration PP- 43.jpg"/>
          <p:cNvPicPr>
            <a:picLocks noGrp="1" noChangeAspect="1"/>
          </p:cNvPicPr>
          <p:nvPr isPhoto="1"/>
        </p:nvPicPr>
        <p:blipFill>
          <a:blip r:embed="rId2" cstate="print">
            <a:lum/>
          </a:blip>
          <a:stretch>
            <a:fillRect/>
          </a:stretch>
        </p:blipFill>
        <p:spPr>
          <a:xfrm>
            <a:off x="0" y="285750"/>
            <a:ext cx="9144000" cy="62865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2 Carlsbad Restoration PP- 44.jpg"/>
          <p:cNvPicPr>
            <a:picLocks noGrp="1" noChangeAspect="1"/>
          </p:cNvPicPr>
          <p:nvPr isPhoto="1"/>
        </p:nvPicPr>
        <p:blipFill>
          <a:blip r:embed="rId2" cstate="print">
            <a:lum/>
          </a:blip>
          <a:stretch>
            <a:fillRect/>
          </a:stretch>
        </p:blipFill>
        <p:spPr>
          <a:xfrm>
            <a:off x="2217738" y="0"/>
            <a:ext cx="4708525" cy="68580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2 Carlsbad Restoration PP- 45.jpg"/>
          <p:cNvPicPr>
            <a:picLocks noGrp="1" noChangeAspect="1"/>
          </p:cNvPicPr>
          <p:nvPr isPhoto="1"/>
        </p:nvPicPr>
        <p:blipFill>
          <a:blip r:embed="rId2" cstate="print">
            <a:lum/>
          </a:blip>
          <a:stretch>
            <a:fillRect/>
          </a:stretch>
        </p:blipFill>
        <p:spPr>
          <a:xfrm>
            <a:off x="0" y="290513"/>
            <a:ext cx="9144000" cy="627697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2 Carlsbad Restoration PP- 46.jpg"/>
          <p:cNvPicPr>
            <a:picLocks noGrp="1" noChangeAspect="1"/>
          </p:cNvPicPr>
          <p:nvPr isPhoto="1"/>
        </p:nvPicPr>
        <p:blipFill>
          <a:blip r:embed="rId2" cstate="print">
            <a:lum/>
          </a:blip>
          <a:stretch>
            <a:fillRect/>
          </a:stretch>
        </p:blipFill>
        <p:spPr>
          <a:xfrm>
            <a:off x="0" y="287338"/>
            <a:ext cx="9144000" cy="6281737"/>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2 Carlsbad Restoration PP- 47.jpg"/>
          <p:cNvPicPr>
            <a:picLocks noGrp="1" noChangeAspect="1"/>
          </p:cNvPicPr>
          <p:nvPr isPhoto="1"/>
        </p:nvPicPr>
        <p:blipFill>
          <a:blip r:embed="rId2" cstate="print">
            <a:lum/>
          </a:blip>
          <a:stretch>
            <a:fillRect/>
          </a:stretch>
        </p:blipFill>
        <p:spPr>
          <a:xfrm>
            <a:off x="0" y="296863"/>
            <a:ext cx="9144000" cy="6262687"/>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2 Carlsbad Restoration PP- 48.jpg"/>
          <p:cNvPicPr>
            <a:picLocks noGrp="1" noChangeAspect="1"/>
          </p:cNvPicPr>
          <p:nvPr isPhoto="1"/>
        </p:nvPicPr>
        <p:blipFill>
          <a:blip r:embed="rId2" cstate="print">
            <a:lum/>
          </a:blip>
          <a:stretch>
            <a:fillRect/>
          </a:stretch>
        </p:blipFill>
        <p:spPr>
          <a:xfrm>
            <a:off x="0" y="287338"/>
            <a:ext cx="9144000" cy="6281737"/>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2 Carlsbad Restoration PP- 49.jpg"/>
          <p:cNvPicPr>
            <a:picLocks noGrp="1" noChangeAspect="1"/>
          </p:cNvPicPr>
          <p:nvPr isPhoto="1"/>
        </p:nvPicPr>
        <p:blipFill>
          <a:blip r:embed="rId2" cstate="print">
            <a:lum/>
          </a:blip>
          <a:stretch>
            <a:fillRect/>
          </a:stretch>
        </p:blipFill>
        <p:spPr>
          <a:xfrm>
            <a:off x="0" y="287338"/>
            <a:ext cx="9144000" cy="628173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2 Carlsbad Restoration PP- 05.jpg"/>
          <p:cNvPicPr>
            <a:picLocks noGrp="1" noChangeAspect="1"/>
          </p:cNvPicPr>
          <p:nvPr isPhoto="1"/>
        </p:nvPicPr>
        <p:blipFill>
          <a:blip r:embed="rId2" cstate="print">
            <a:lum/>
          </a:blip>
          <a:stretch>
            <a:fillRect/>
          </a:stretch>
        </p:blipFill>
        <p:spPr>
          <a:xfrm>
            <a:off x="0" y="300038"/>
            <a:ext cx="9144000" cy="625792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2 Carlsbad Restoration PP- 50.jpg"/>
          <p:cNvPicPr>
            <a:picLocks noGrp="1" noChangeAspect="1"/>
          </p:cNvPicPr>
          <p:nvPr isPhoto="1"/>
        </p:nvPicPr>
        <p:blipFill>
          <a:blip r:embed="rId3" cstate="print">
            <a:lum/>
          </a:blip>
          <a:stretch>
            <a:fillRect/>
          </a:stretch>
        </p:blipFill>
        <p:spPr>
          <a:xfrm rot="10800000">
            <a:off x="0" y="295275"/>
            <a:ext cx="9144000" cy="626745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2 Carlsbad Restoration PP- 51.jpg"/>
          <p:cNvPicPr>
            <a:picLocks noGrp="1" noChangeAspect="1"/>
          </p:cNvPicPr>
          <p:nvPr isPhoto="1"/>
        </p:nvPicPr>
        <p:blipFill>
          <a:blip r:embed="rId3" cstate="print">
            <a:lum/>
          </a:blip>
          <a:stretch>
            <a:fillRect/>
          </a:stretch>
        </p:blipFill>
        <p:spPr>
          <a:xfrm>
            <a:off x="0" y="282575"/>
            <a:ext cx="9144000" cy="6291263"/>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2 Carlsbad Restoration PP- 52.jpg"/>
          <p:cNvPicPr>
            <a:picLocks noGrp="1" noChangeAspect="1"/>
          </p:cNvPicPr>
          <p:nvPr isPhoto="1"/>
        </p:nvPicPr>
        <p:blipFill>
          <a:blip r:embed="rId2" cstate="print">
            <a:lum/>
          </a:blip>
          <a:stretch>
            <a:fillRect/>
          </a:stretch>
        </p:blipFill>
        <p:spPr>
          <a:xfrm>
            <a:off x="2214563" y="0"/>
            <a:ext cx="4714875" cy="68580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2 Carlsbad Restoration PP- 53.jpg"/>
          <p:cNvPicPr>
            <a:picLocks noGrp="1" noChangeAspect="1"/>
          </p:cNvPicPr>
          <p:nvPr isPhoto="1"/>
        </p:nvPicPr>
        <p:blipFill>
          <a:blip r:embed="rId2" cstate="print">
            <a:lum/>
          </a:blip>
          <a:stretch>
            <a:fillRect/>
          </a:stretch>
        </p:blipFill>
        <p:spPr>
          <a:xfrm>
            <a:off x="0" y="285750"/>
            <a:ext cx="9144000" cy="62865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85800" y="2362200"/>
            <a:ext cx="7772400" cy="1828801"/>
          </a:xfrm>
          <a:prstGeom prst="rect">
            <a:avLst/>
          </a:prstGeom>
        </p:spPr>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j-lt"/>
                <a:ea typeface="+mj-ea"/>
                <a:cs typeface="+mj-cs"/>
              </a:rPr>
              <a:t>Spider Cave</a:t>
            </a:r>
            <a:br>
              <a:rPr kumimoji="0" lang="en-US" sz="4400" b="0" i="0" u="none" strike="noStrike" kern="1200" cap="none" spc="0" normalizeH="0" baseline="0" noProof="0" dirty="0">
                <a:ln>
                  <a:noFill/>
                </a:ln>
                <a:solidFill>
                  <a:schemeClr val="tx1"/>
                </a:solidFill>
                <a:effectLst/>
                <a:uLnTx/>
                <a:uFillTx/>
                <a:latin typeface="+mj-lt"/>
                <a:ea typeface="+mj-ea"/>
                <a:cs typeface="+mj-cs"/>
              </a:rPr>
            </a:br>
            <a:r>
              <a:rPr kumimoji="0" lang="en-US" sz="4400" b="0" i="0" u="none" strike="noStrike" kern="1200" cap="none" spc="0" normalizeH="0" baseline="0" noProof="0" dirty="0">
                <a:ln>
                  <a:noFill/>
                </a:ln>
                <a:solidFill>
                  <a:schemeClr val="tx1"/>
                </a:solidFill>
                <a:effectLst/>
                <a:uLnTx/>
                <a:uFillTx/>
                <a:latin typeface="+mj-lt"/>
                <a:ea typeface="+mj-ea"/>
                <a:cs typeface="+mj-cs"/>
              </a:rPr>
              <a:t>Carlsbad</a:t>
            </a:r>
            <a:r>
              <a:rPr kumimoji="0" lang="en-US" sz="4400" b="0" i="0" u="none" strike="noStrike" kern="1200" cap="none" spc="0" normalizeH="0" noProof="0" dirty="0">
                <a:ln>
                  <a:noFill/>
                </a:ln>
                <a:solidFill>
                  <a:schemeClr val="tx1"/>
                </a:solidFill>
                <a:effectLst/>
                <a:uLnTx/>
                <a:uFillTx/>
                <a:latin typeface="+mj-lt"/>
                <a:ea typeface="+mj-ea"/>
                <a:cs typeface="+mj-cs"/>
              </a:rPr>
              <a:t> Caverns National Park</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2 Carlsbad Restoration PP- 55.jpg"/>
          <p:cNvPicPr>
            <a:picLocks noGrp="1" noChangeAspect="1"/>
          </p:cNvPicPr>
          <p:nvPr isPhoto="1"/>
        </p:nvPicPr>
        <p:blipFill>
          <a:blip r:embed="rId3" cstate="print">
            <a:lum/>
          </a:blip>
          <a:stretch>
            <a:fillRect/>
          </a:stretch>
        </p:blipFill>
        <p:spPr>
          <a:xfrm>
            <a:off x="0" y="287338"/>
            <a:ext cx="9144000" cy="6281737"/>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2 Carlsbad Restoration PP- 56.jpg"/>
          <p:cNvPicPr>
            <a:picLocks noGrp="1" noChangeAspect="1"/>
          </p:cNvPicPr>
          <p:nvPr isPhoto="1"/>
        </p:nvPicPr>
        <p:blipFill>
          <a:blip r:embed="rId2" cstate="print">
            <a:lum/>
          </a:blip>
          <a:stretch>
            <a:fillRect/>
          </a:stretch>
        </p:blipFill>
        <p:spPr>
          <a:xfrm>
            <a:off x="0" y="295275"/>
            <a:ext cx="9144000" cy="626745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2 Carlsbad Restoration PP- 57.jpg"/>
          <p:cNvPicPr>
            <a:picLocks noGrp="1" noChangeAspect="1"/>
          </p:cNvPicPr>
          <p:nvPr isPhoto="1"/>
        </p:nvPicPr>
        <p:blipFill>
          <a:blip r:embed="rId3" cstate="print">
            <a:lum/>
          </a:blip>
          <a:stretch>
            <a:fillRect/>
          </a:stretch>
        </p:blipFill>
        <p:spPr>
          <a:xfrm>
            <a:off x="2216150" y="0"/>
            <a:ext cx="4711700" cy="68580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2 Carlsbad Restoration PP- 58.jpg"/>
          <p:cNvPicPr>
            <a:picLocks noGrp="1" noChangeAspect="1"/>
          </p:cNvPicPr>
          <p:nvPr isPhoto="1"/>
        </p:nvPicPr>
        <p:blipFill>
          <a:blip r:embed="rId3" cstate="print">
            <a:lum/>
          </a:blip>
          <a:stretch>
            <a:fillRect/>
          </a:stretch>
        </p:blipFill>
        <p:spPr>
          <a:xfrm>
            <a:off x="0" y="285750"/>
            <a:ext cx="9144000" cy="62865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2 Carlsbad Restoration PP- 59.jpg"/>
          <p:cNvPicPr>
            <a:picLocks noGrp="1" noChangeAspect="1"/>
          </p:cNvPicPr>
          <p:nvPr isPhoto="1"/>
        </p:nvPicPr>
        <p:blipFill>
          <a:blip r:embed="rId3" cstate="print">
            <a:lum/>
          </a:blip>
          <a:stretch>
            <a:fillRect/>
          </a:stretch>
        </p:blipFill>
        <p:spPr>
          <a:xfrm>
            <a:off x="0" y="282575"/>
            <a:ext cx="9144000" cy="629126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2 Carlsbad Restoration PP- 06.jpg"/>
          <p:cNvPicPr>
            <a:picLocks noGrp="1" noChangeAspect="1"/>
          </p:cNvPicPr>
          <p:nvPr isPhoto="1"/>
        </p:nvPicPr>
        <p:blipFill>
          <a:blip r:embed="rId3" cstate="print">
            <a:lum/>
          </a:blip>
          <a:stretch>
            <a:fillRect/>
          </a:stretch>
        </p:blipFill>
        <p:spPr>
          <a:xfrm>
            <a:off x="0" y="300038"/>
            <a:ext cx="9144000" cy="625792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2 Carlsbad Restoration PP- 60.jpg"/>
          <p:cNvPicPr>
            <a:picLocks noGrp="1" noChangeAspect="1"/>
          </p:cNvPicPr>
          <p:nvPr isPhoto="1"/>
        </p:nvPicPr>
        <p:blipFill>
          <a:blip r:embed="rId3" cstate="print">
            <a:lum/>
          </a:blip>
          <a:stretch>
            <a:fillRect/>
          </a:stretch>
        </p:blipFill>
        <p:spPr>
          <a:xfrm>
            <a:off x="2214563" y="0"/>
            <a:ext cx="4714875" cy="68580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2 Carlsbad Restoration PP- 61.jpg"/>
          <p:cNvPicPr>
            <a:picLocks noGrp="1" noChangeAspect="1"/>
          </p:cNvPicPr>
          <p:nvPr isPhoto="1"/>
        </p:nvPicPr>
        <p:blipFill>
          <a:blip r:embed="rId2" cstate="print">
            <a:lum/>
          </a:blip>
          <a:stretch>
            <a:fillRect/>
          </a:stretch>
        </p:blipFill>
        <p:spPr>
          <a:xfrm>
            <a:off x="2212975" y="0"/>
            <a:ext cx="4718050" cy="68580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2 Carlsbad Restoration PP- 62.jpg"/>
          <p:cNvPicPr>
            <a:picLocks noGrp="1" noChangeAspect="1"/>
          </p:cNvPicPr>
          <p:nvPr isPhoto="1"/>
        </p:nvPicPr>
        <p:blipFill>
          <a:blip r:embed="rId2" cstate="print">
            <a:lum/>
          </a:blip>
          <a:stretch>
            <a:fillRect/>
          </a:stretch>
        </p:blipFill>
        <p:spPr>
          <a:xfrm>
            <a:off x="2212975" y="0"/>
            <a:ext cx="4718050" cy="68580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2 Carlsbad Restoration PP- 63.jpg"/>
          <p:cNvPicPr>
            <a:picLocks noGrp="1" noChangeAspect="1"/>
          </p:cNvPicPr>
          <p:nvPr isPhoto="1"/>
        </p:nvPicPr>
        <p:blipFill>
          <a:blip r:embed="rId2" cstate="print">
            <a:lum/>
          </a:blip>
          <a:stretch>
            <a:fillRect/>
          </a:stretch>
        </p:blipFill>
        <p:spPr>
          <a:xfrm>
            <a:off x="2214563" y="0"/>
            <a:ext cx="4714875" cy="68580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2 Carlsbad Restoration PP- 64.jpg"/>
          <p:cNvPicPr>
            <a:picLocks noGrp="1" noChangeAspect="1"/>
          </p:cNvPicPr>
          <p:nvPr isPhoto="1"/>
        </p:nvPicPr>
        <p:blipFill>
          <a:blip r:embed="rId2" cstate="print">
            <a:lum/>
          </a:blip>
          <a:stretch>
            <a:fillRect/>
          </a:stretch>
        </p:blipFill>
        <p:spPr>
          <a:xfrm>
            <a:off x="2216150" y="0"/>
            <a:ext cx="4711700" cy="68580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2 Carlsbad Restoration PP- 65.jpg"/>
          <p:cNvPicPr>
            <a:picLocks noGrp="1" noChangeAspect="1"/>
          </p:cNvPicPr>
          <p:nvPr isPhoto="1"/>
        </p:nvPicPr>
        <p:blipFill>
          <a:blip r:embed="rId2" cstate="print">
            <a:lum/>
          </a:blip>
          <a:stretch>
            <a:fillRect/>
          </a:stretch>
        </p:blipFill>
        <p:spPr>
          <a:xfrm>
            <a:off x="2214563" y="0"/>
            <a:ext cx="4714875" cy="68580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2 Carlsbad Restoration PP- 66.jpg"/>
          <p:cNvPicPr>
            <a:picLocks noGrp="1" noChangeAspect="1"/>
          </p:cNvPicPr>
          <p:nvPr isPhoto="1"/>
        </p:nvPicPr>
        <p:blipFill>
          <a:blip r:embed="rId2" cstate="print">
            <a:lum/>
          </a:blip>
          <a:stretch>
            <a:fillRect/>
          </a:stretch>
        </p:blipFill>
        <p:spPr>
          <a:xfrm>
            <a:off x="2214563" y="0"/>
            <a:ext cx="4714875" cy="68580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2 Carlsbad Restoration PP- 67.jpg"/>
          <p:cNvPicPr>
            <a:picLocks noGrp="1" noChangeAspect="1"/>
          </p:cNvPicPr>
          <p:nvPr isPhoto="1"/>
        </p:nvPicPr>
        <p:blipFill>
          <a:blip r:embed="rId2" cstate="print">
            <a:lum/>
          </a:blip>
          <a:stretch>
            <a:fillRect/>
          </a:stretch>
        </p:blipFill>
        <p:spPr>
          <a:xfrm>
            <a:off x="0" y="282575"/>
            <a:ext cx="9144000" cy="6291263"/>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2 Carlsbad Restoration PP- 68.jpg"/>
          <p:cNvPicPr>
            <a:picLocks noGrp="1" noChangeAspect="1"/>
          </p:cNvPicPr>
          <p:nvPr isPhoto="1"/>
        </p:nvPicPr>
        <p:blipFill>
          <a:blip r:embed="rId3" cstate="print">
            <a:lum/>
          </a:blip>
          <a:stretch>
            <a:fillRect/>
          </a:stretch>
        </p:blipFill>
        <p:spPr>
          <a:xfrm>
            <a:off x="2212975" y="0"/>
            <a:ext cx="4718050" cy="68580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2 Carlsbad Restoration PP- 69.jpg"/>
          <p:cNvPicPr>
            <a:picLocks noGrp="1" noChangeAspect="1"/>
          </p:cNvPicPr>
          <p:nvPr isPhoto="1"/>
        </p:nvPicPr>
        <p:blipFill>
          <a:blip r:embed="rId2" cstate="print">
            <a:lum/>
          </a:blip>
          <a:stretch>
            <a:fillRect/>
          </a:stretch>
        </p:blipFill>
        <p:spPr>
          <a:xfrm>
            <a:off x="2214563" y="0"/>
            <a:ext cx="4714875" cy="6858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2 Carlsbad Restoration PP- 07.jpg"/>
          <p:cNvPicPr>
            <a:picLocks noGrp="1" noChangeAspect="1"/>
          </p:cNvPicPr>
          <p:nvPr isPhoto="1"/>
        </p:nvPicPr>
        <p:blipFill>
          <a:blip r:embed="rId3" cstate="print">
            <a:lum/>
          </a:blip>
          <a:stretch>
            <a:fillRect/>
          </a:stretch>
        </p:blipFill>
        <p:spPr>
          <a:xfrm>
            <a:off x="0" y="300038"/>
            <a:ext cx="9144000" cy="625792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2 Carlsbad Restoration PP- 70.jpg"/>
          <p:cNvPicPr>
            <a:picLocks noGrp="1" noChangeAspect="1"/>
          </p:cNvPicPr>
          <p:nvPr isPhoto="1"/>
        </p:nvPicPr>
        <p:blipFill>
          <a:blip r:embed="rId3" cstate="print">
            <a:lum/>
          </a:blip>
          <a:stretch>
            <a:fillRect/>
          </a:stretch>
        </p:blipFill>
        <p:spPr>
          <a:xfrm>
            <a:off x="0" y="285750"/>
            <a:ext cx="9144000" cy="628650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2 Carlsbad Restoration PP- 71.jpg"/>
          <p:cNvPicPr>
            <a:picLocks noGrp="1" noChangeAspect="1"/>
          </p:cNvPicPr>
          <p:nvPr isPhoto="1"/>
        </p:nvPicPr>
        <p:blipFill>
          <a:blip r:embed="rId3" cstate="print">
            <a:lum/>
          </a:blip>
          <a:stretch>
            <a:fillRect/>
          </a:stretch>
        </p:blipFill>
        <p:spPr>
          <a:xfrm rot="10800000">
            <a:off x="0" y="287338"/>
            <a:ext cx="9144000" cy="6281737"/>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2 Carlsbad Restoration PP- 72.jpg"/>
          <p:cNvPicPr>
            <a:picLocks noGrp="1" noChangeAspect="1"/>
          </p:cNvPicPr>
          <p:nvPr isPhoto="1"/>
        </p:nvPicPr>
        <p:blipFill>
          <a:blip r:embed="rId3" cstate="print">
            <a:lum/>
          </a:blip>
          <a:stretch>
            <a:fillRect/>
          </a:stretch>
        </p:blipFill>
        <p:spPr>
          <a:xfrm>
            <a:off x="2214563" y="0"/>
            <a:ext cx="4714875" cy="685800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2 Carlsbad Restoration PP- 73.jpg"/>
          <p:cNvPicPr>
            <a:picLocks noGrp="1" noChangeAspect="1"/>
          </p:cNvPicPr>
          <p:nvPr isPhoto="1"/>
        </p:nvPicPr>
        <p:blipFill>
          <a:blip r:embed="rId2" cstate="print">
            <a:lum/>
          </a:blip>
          <a:stretch>
            <a:fillRect/>
          </a:stretch>
        </p:blipFill>
        <p:spPr>
          <a:xfrm>
            <a:off x="2212975" y="0"/>
            <a:ext cx="4718050" cy="685800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2 Carlsbad Restoration PP- 74.jpg"/>
          <p:cNvPicPr>
            <a:picLocks noGrp="1" noChangeAspect="1"/>
          </p:cNvPicPr>
          <p:nvPr isPhoto="1"/>
        </p:nvPicPr>
        <p:blipFill>
          <a:blip r:embed="rId2" cstate="print">
            <a:lum/>
          </a:blip>
          <a:stretch>
            <a:fillRect/>
          </a:stretch>
        </p:blipFill>
        <p:spPr>
          <a:xfrm>
            <a:off x="2212975" y="0"/>
            <a:ext cx="4718050" cy="685800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2 Carlsbad Restoration PP- 75.jpg"/>
          <p:cNvPicPr>
            <a:picLocks noGrp="1" noChangeAspect="1"/>
          </p:cNvPicPr>
          <p:nvPr isPhoto="1"/>
        </p:nvPicPr>
        <p:blipFill>
          <a:blip r:embed="rId3" cstate="print">
            <a:lum/>
          </a:blip>
          <a:stretch>
            <a:fillRect/>
          </a:stretch>
        </p:blipFill>
        <p:spPr>
          <a:xfrm>
            <a:off x="0" y="285750"/>
            <a:ext cx="9144000" cy="62865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2 Carlsbad Restoration PP- 76.jpg"/>
          <p:cNvPicPr>
            <a:picLocks noGrp="1" noChangeAspect="1"/>
          </p:cNvPicPr>
          <p:nvPr isPhoto="1"/>
        </p:nvPicPr>
        <p:blipFill>
          <a:blip r:embed="rId3" cstate="print">
            <a:lum/>
          </a:blip>
          <a:stretch>
            <a:fillRect/>
          </a:stretch>
        </p:blipFill>
        <p:spPr>
          <a:xfrm>
            <a:off x="2217738" y="0"/>
            <a:ext cx="4708525" cy="685800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AB88130C-54ED-4A26-BDEA-2B0F5B5B72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3921" y="5330950"/>
            <a:ext cx="2260398" cy="1178664"/>
          </a:xfrm>
          <a:prstGeom prst="rect">
            <a:avLst/>
          </a:prstGeom>
        </p:spPr>
      </p:pic>
      <p:sp>
        <p:nvSpPr>
          <p:cNvPr id="3" name="TextBox 2">
            <a:extLst>
              <a:ext uri="{FF2B5EF4-FFF2-40B4-BE49-F238E27FC236}">
                <a16:creationId xmlns:a16="http://schemas.microsoft.com/office/drawing/2014/main" id="{85BFFBFC-4B70-4412-B727-418DCCFEF08F}"/>
              </a:ext>
            </a:extLst>
          </p:cNvPr>
          <p:cNvSpPr txBox="1"/>
          <p:nvPr/>
        </p:nvSpPr>
        <p:spPr>
          <a:xfrm>
            <a:off x="4638" y="533401"/>
            <a:ext cx="9139362" cy="523220"/>
          </a:xfrm>
          <a:prstGeom prst="rect">
            <a:avLst/>
          </a:prstGeom>
          <a:noFill/>
        </p:spPr>
        <p:txBody>
          <a:bodyPr wrap="square" rtlCol="0">
            <a:spAutoFit/>
          </a:bodyPr>
          <a:lstStyle/>
          <a:p>
            <a:pPr algn="ctr"/>
            <a:r>
              <a:rPr lang="en-US" sz="2800" dirty="0">
                <a:solidFill>
                  <a:srgbClr val="FFFF00"/>
                </a:solidFill>
              </a:rPr>
              <a:t>An NSS Audio-Visual Library Presentation</a:t>
            </a:r>
          </a:p>
        </p:txBody>
      </p:sp>
      <p:sp>
        <p:nvSpPr>
          <p:cNvPr id="4" name="TextBox 3">
            <a:extLst>
              <a:ext uri="{FF2B5EF4-FFF2-40B4-BE49-F238E27FC236}">
                <a16:creationId xmlns:a16="http://schemas.microsoft.com/office/drawing/2014/main" id="{D0EBA6A0-DDD7-4F47-B8D0-7A5D729362A9}"/>
              </a:ext>
            </a:extLst>
          </p:cNvPr>
          <p:cNvSpPr txBox="1"/>
          <p:nvPr/>
        </p:nvSpPr>
        <p:spPr>
          <a:xfrm>
            <a:off x="4676121" y="5334664"/>
            <a:ext cx="2244525" cy="1231106"/>
          </a:xfrm>
          <a:prstGeom prst="rect">
            <a:avLst/>
          </a:prstGeom>
          <a:noFill/>
        </p:spPr>
        <p:txBody>
          <a:bodyPr wrap="none" rtlCol="0">
            <a:spAutoFit/>
          </a:bodyPr>
          <a:lstStyle/>
          <a:p>
            <a:r>
              <a:rPr lang="en-US" sz="1200" dirty="0"/>
              <a:t>National Speleological Society</a:t>
            </a:r>
          </a:p>
          <a:p>
            <a:r>
              <a:rPr lang="en-US" sz="1200" dirty="0"/>
              <a:t>6001 Pulaski Pike</a:t>
            </a:r>
          </a:p>
          <a:p>
            <a:r>
              <a:rPr lang="en-US" sz="1200" dirty="0"/>
              <a:t>Huntsville, AL 35810-1122</a:t>
            </a:r>
          </a:p>
          <a:p>
            <a:r>
              <a:rPr lang="en-US" sz="1200" dirty="0"/>
              <a:t>256- 852-1300</a:t>
            </a:r>
          </a:p>
          <a:p>
            <a:r>
              <a:rPr lang="en-US" sz="1200" dirty="0">
                <a:hlinkClick r:id="rId4">
                  <a:extLst>
                    <a:ext uri="{A12FA001-AC4F-418D-AE19-62706E023703}">
                      <ahyp:hlinkClr xmlns:ahyp="http://schemas.microsoft.com/office/drawing/2018/hyperlinkcolor" val="tx"/>
                    </a:ext>
                  </a:extLst>
                </a:hlinkClick>
              </a:rPr>
              <a:t>nss@caves.org</a:t>
            </a:r>
            <a:endParaRPr lang="en-US" sz="1200" dirty="0"/>
          </a:p>
          <a:p>
            <a:r>
              <a:rPr lang="en-US" sz="1200" dirty="0">
                <a:hlinkClick r:id="rId5">
                  <a:extLst>
                    <a:ext uri="{A12FA001-AC4F-418D-AE19-62706E023703}">
                      <ahyp:hlinkClr xmlns:ahyp="http://schemas.microsoft.com/office/drawing/2018/hyperlinkcolor" val="tx"/>
                    </a:ext>
                  </a:extLst>
                </a:hlinkClick>
              </a:rPr>
              <a:t>https://caves.org</a:t>
            </a:r>
            <a:r>
              <a:rPr lang="en-US" sz="1400" dirty="0">
                <a:hlinkClick r:id="rId5">
                  <a:extLst>
                    <a:ext uri="{A12FA001-AC4F-418D-AE19-62706E023703}">
                      <ahyp:hlinkClr xmlns:ahyp="http://schemas.microsoft.com/office/drawing/2018/hyperlinkcolor" val="tx"/>
                    </a:ext>
                  </a:extLst>
                </a:hlinkClick>
              </a:rPr>
              <a:t>/</a:t>
            </a:r>
            <a:endParaRPr lang="en-US" sz="1400" dirty="0"/>
          </a:p>
        </p:txBody>
      </p:sp>
      <p:sp>
        <p:nvSpPr>
          <p:cNvPr id="5" name="TextBox 4">
            <a:extLst>
              <a:ext uri="{FF2B5EF4-FFF2-40B4-BE49-F238E27FC236}">
                <a16:creationId xmlns:a16="http://schemas.microsoft.com/office/drawing/2014/main" id="{DEA25D03-6401-4069-93FB-712133C10A91}"/>
              </a:ext>
            </a:extLst>
          </p:cNvPr>
          <p:cNvSpPr txBox="1"/>
          <p:nvPr/>
        </p:nvSpPr>
        <p:spPr>
          <a:xfrm>
            <a:off x="-8614" y="1491149"/>
            <a:ext cx="9150626" cy="1077218"/>
          </a:xfrm>
          <a:prstGeom prst="rect">
            <a:avLst/>
          </a:prstGeom>
          <a:noFill/>
        </p:spPr>
        <p:txBody>
          <a:bodyPr wrap="square" rtlCol="0">
            <a:spAutoFit/>
          </a:bodyPr>
          <a:lstStyle/>
          <a:p>
            <a:pPr algn="ctr"/>
            <a:r>
              <a:rPr lang="en-US" sz="3200" dirty="0"/>
              <a:t>Carlsbad Caverns </a:t>
            </a:r>
            <a:br>
              <a:rPr lang="en-US" sz="3200" dirty="0"/>
            </a:br>
            <a:r>
              <a:rPr lang="en-US" sz="3200" dirty="0"/>
              <a:t>Restoration Project</a:t>
            </a:r>
          </a:p>
        </p:txBody>
      </p:sp>
      <p:sp>
        <p:nvSpPr>
          <p:cNvPr id="6" name="TextBox 5">
            <a:extLst>
              <a:ext uri="{FF2B5EF4-FFF2-40B4-BE49-F238E27FC236}">
                <a16:creationId xmlns:a16="http://schemas.microsoft.com/office/drawing/2014/main" id="{50E83C7E-9A5B-433C-9BC8-81C1AE7A78BE}"/>
              </a:ext>
            </a:extLst>
          </p:cNvPr>
          <p:cNvSpPr txBox="1"/>
          <p:nvPr/>
        </p:nvSpPr>
        <p:spPr>
          <a:xfrm>
            <a:off x="2286000" y="2819400"/>
            <a:ext cx="4839402" cy="2031325"/>
          </a:xfrm>
          <a:prstGeom prst="rect">
            <a:avLst/>
          </a:prstGeom>
          <a:noFill/>
        </p:spPr>
        <p:txBody>
          <a:bodyPr wrap="none" rtlCol="0">
            <a:spAutoFit/>
          </a:bodyPr>
          <a:lstStyle/>
          <a:p>
            <a:pPr marL="285750" indent="-285750">
              <a:buFont typeface="Arial" panose="020B0604020202020204" pitchFamily="34" charset="0"/>
              <a:buChar char="•"/>
            </a:pPr>
            <a:r>
              <a:rPr lang="en-US" dirty="0"/>
              <a:t>Original slide program S202</a:t>
            </a:r>
          </a:p>
          <a:p>
            <a:pPr marL="285750" indent="-285750">
              <a:buFont typeface="Arial" panose="020B0604020202020204" pitchFamily="34" charset="0"/>
              <a:buChar char="•"/>
            </a:pPr>
            <a:r>
              <a:rPr lang="en-US" dirty="0"/>
              <a:t>Cave map by Cave Research Foundation</a:t>
            </a:r>
          </a:p>
          <a:p>
            <a:pPr marL="285750" indent="-285750">
              <a:buFont typeface="Arial" panose="020B0604020202020204" pitchFamily="34" charset="0"/>
              <a:buChar char="•"/>
            </a:pPr>
            <a:r>
              <a:rPr lang="en-US" dirty="0"/>
              <a:t>Photography by Paul and Lee Stevens, 1986</a:t>
            </a:r>
          </a:p>
          <a:p>
            <a:pPr marL="285750" indent="-285750">
              <a:buFont typeface="Arial" panose="020B0604020202020204" pitchFamily="34" charset="0"/>
              <a:buChar char="•"/>
            </a:pPr>
            <a:r>
              <a:rPr lang="en-US" dirty="0"/>
              <a:t>Slides digitized by David Caudle</a:t>
            </a:r>
          </a:p>
          <a:p>
            <a:pPr marL="285750" indent="-285750">
              <a:buFont typeface="Arial" panose="020B0604020202020204" pitchFamily="34" charset="0"/>
              <a:buChar char="•"/>
            </a:pPr>
            <a:r>
              <a:rPr lang="en-US" dirty="0"/>
              <a:t>PowerPoint program created by Jim </a:t>
            </a:r>
            <a:r>
              <a:rPr lang="en-US" dirty="0" err="1"/>
              <a:t>McConkey</a:t>
            </a:r>
            <a:endParaRPr lang="en-US" dirty="0"/>
          </a:p>
          <a:p>
            <a:pPr marL="285750" indent="-285750">
              <a:buFont typeface="Arial" panose="020B0604020202020204" pitchFamily="34" charset="0"/>
              <a:buChar char="•"/>
            </a:pPr>
            <a:r>
              <a:rPr lang="en-US" dirty="0"/>
              <a:t>77 slides, with script in presenter notes</a:t>
            </a:r>
          </a:p>
          <a:p>
            <a:pPr marL="285750" indent="-285750">
              <a:buFont typeface="Arial" panose="020B0604020202020204" pitchFamily="34" charset="0"/>
              <a:buChar char="•"/>
            </a:pPr>
            <a:r>
              <a:rPr lang="en-US" dirty="0"/>
              <a:t>PowerPoint created 1/21/2021</a:t>
            </a:r>
          </a:p>
        </p:txBody>
      </p:sp>
      <p:cxnSp>
        <p:nvCxnSpPr>
          <p:cNvPr id="7" name="Straight Connector 6">
            <a:extLst>
              <a:ext uri="{FF2B5EF4-FFF2-40B4-BE49-F238E27FC236}">
                <a16:creationId xmlns:a16="http://schemas.microsoft.com/office/drawing/2014/main" id="{9DA6B873-DC4B-4D52-BC19-1DB09B8B3B41}"/>
              </a:ext>
            </a:extLst>
          </p:cNvPr>
          <p:cNvCxnSpPr/>
          <p:nvPr/>
        </p:nvCxnSpPr>
        <p:spPr>
          <a:xfrm>
            <a:off x="1219200" y="1143000"/>
            <a:ext cx="6705600" cy="0"/>
          </a:xfrm>
          <a:prstGeom prst="line">
            <a:avLst/>
          </a:prstGeom>
          <a:ln w="19050"/>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2285999" y="0"/>
            <a:ext cx="4694399" cy="685800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2 Carlsbad Restoration PP- 08.jpg"/>
          <p:cNvPicPr>
            <a:picLocks noGrp="1" noChangeAspect="1"/>
          </p:cNvPicPr>
          <p:nvPr isPhoto="1"/>
        </p:nvPicPr>
        <p:blipFill>
          <a:blip r:embed="rId3" cstate="print">
            <a:lum/>
          </a:blip>
          <a:stretch>
            <a:fillRect/>
          </a:stretch>
        </p:blipFill>
        <p:spPr>
          <a:xfrm>
            <a:off x="2220913" y="0"/>
            <a:ext cx="4700587" cy="68580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413</TotalTime>
  <Words>881</Words>
  <Application>Microsoft Office PowerPoint</Application>
  <PresentationFormat>On-screen Show (4:3)</PresentationFormat>
  <Paragraphs>119</Paragraphs>
  <Slides>77</Slides>
  <Notes>48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77</vt:i4>
      </vt:variant>
    </vt:vector>
  </HeadingPairs>
  <TitlesOfParts>
    <vt:vector size="81" baseType="lpstr">
      <vt:lpstr>Arial</vt:lpstr>
      <vt:lpstr>Arial Black</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Carlsbad Caverns Restoration Project</dc:title>
  <dc:creator>Jim McCconkey</dc:creator>
  <cp:lastModifiedBy>David Socky</cp:lastModifiedBy>
  <cp:revision>9</cp:revision>
  <dcterms:created xsi:type="dcterms:W3CDTF">2021-01-21T21:30:00Z</dcterms:created>
  <dcterms:modified xsi:type="dcterms:W3CDTF">2021-01-27T15:15:14Z</dcterms:modified>
</cp:coreProperties>
</file>